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016" r:id="rId1"/>
  </p:sldMasterIdLst>
  <p:notesMasterIdLst>
    <p:notesMasterId r:id="rId7"/>
  </p:notesMasterIdLst>
  <p:handoutMasterIdLst>
    <p:handoutMasterId r:id="rId8"/>
  </p:handoutMasterIdLst>
  <p:sldIdLst>
    <p:sldId id="379" r:id="rId2"/>
    <p:sldId id="380" r:id="rId3"/>
    <p:sldId id="386" r:id="rId4"/>
    <p:sldId id="385" r:id="rId5"/>
    <p:sldId id="387" r:id="rId6"/>
  </p:sldIdLst>
  <p:sldSz cx="9144000" cy="6858000" type="screen4x3"/>
  <p:notesSz cx="7099300" cy="10234613"/>
  <p:defaultTextStyle>
    <a:defPPr>
      <a:defRPr lang="fr-FR"/>
    </a:defPPr>
    <a:lvl1pPr algn="l" rtl="0" fontAlgn="base">
      <a:spcBef>
        <a:spcPct val="0"/>
      </a:spcBef>
      <a:spcAft>
        <a:spcPct val="0"/>
      </a:spcAft>
      <a:defRPr sz="2400" kern="1200">
        <a:solidFill>
          <a:schemeClr val="tx1"/>
        </a:solidFill>
        <a:latin typeface="Times" pitchFamily="18" charset="0"/>
        <a:ea typeface="ＭＳ Ｐゴシック"/>
        <a:cs typeface="ＭＳ Ｐゴシック"/>
      </a:defRPr>
    </a:lvl1pPr>
    <a:lvl2pPr marL="457200" algn="l" rtl="0" fontAlgn="base">
      <a:spcBef>
        <a:spcPct val="0"/>
      </a:spcBef>
      <a:spcAft>
        <a:spcPct val="0"/>
      </a:spcAft>
      <a:defRPr sz="2400" kern="1200">
        <a:solidFill>
          <a:schemeClr val="tx1"/>
        </a:solidFill>
        <a:latin typeface="Times" pitchFamily="18" charset="0"/>
        <a:ea typeface="ＭＳ Ｐゴシック"/>
        <a:cs typeface="ＭＳ Ｐゴシック"/>
      </a:defRPr>
    </a:lvl2pPr>
    <a:lvl3pPr marL="914400" algn="l" rtl="0" fontAlgn="base">
      <a:spcBef>
        <a:spcPct val="0"/>
      </a:spcBef>
      <a:spcAft>
        <a:spcPct val="0"/>
      </a:spcAft>
      <a:defRPr sz="2400" kern="1200">
        <a:solidFill>
          <a:schemeClr val="tx1"/>
        </a:solidFill>
        <a:latin typeface="Times" pitchFamily="18" charset="0"/>
        <a:ea typeface="ＭＳ Ｐゴシック"/>
        <a:cs typeface="ＭＳ Ｐゴシック"/>
      </a:defRPr>
    </a:lvl3pPr>
    <a:lvl4pPr marL="1371600" algn="l" rtl="0" fontAlgn="base">
      <a:spcBef>
        <a:spcPct val="0"/>
      </a:spcBef>
      <a:spcAft>
        <a:spcPct val="0"/>
      </a:spcAft>
      <a:defRPr sz="2400" kern="1200">
        <a:solidFill>
          <a:schemeClr val="tx1"/>
        </a:solidFill>
        <a:latin typeface="Times" pitchFamily="18" charset="0"/>
        <a:ea typeface="ＭＳ Ｐゴシック"/>
        <a:cs typeface="ＭＳ Ｐゴシック"/>
      </a:defRPr>
    </a:lvl4pPr>
    <a:lvl5pPr marL="1828800" algn="l" rtl="0" fontAlgn="base">
      <a:spcBef>
        <a:spcPct val="0"/>
      </a:spcBef>
      <a:spcAft>
        <a:spcPct val="0"/>
      </a:spcAft>
      <a:defRPr sz="2400" kern="1200">
        <a:solidFill>
          <a:schemeClr val="tx1"/>
        </a:solidFill>
        <a:latin typeface="Times" pitchFamily="18" charset="0"/>
        <a:ea typeface="ＭＳ Ｐゴシック"/>
        <a:cs typeface="ＭＳ Ｐゴシック"/>
      </a:defRPr>
    </a:lvl5pPr>
    <a:lvl6pPr marL="2286000" algn="l" defTabSz="914400" rtl="0" eaLnBrk="1" latinLnBrk="0" hangingPunct="1">
      <a:defRPr sz="2400" kern="1200">
        <a:solidFill>
          <a:schemeClr val="tx1"/>
        </a:solidFill>
        <a:latin typeface="Times" pitchFamily="18" charset="0"/>
        <a:ea typeface="ＭＳ Ｐゴシック"/>
        <a:cs typeface="ＭＳ Ｐゴシック"/>
      </a:defRPr>
    </a:lvl6pPr>
    <a:lvl7pPr marL="2743200" algn="l" defTabSz="914400" rtl="0" eaLnBrk="1" latinLnBrk="0" hangingPunct="1">
      <a:defRPr sz="2400" kern="1200">
        <a:solidFill>
          <a:schemeClr val="tx1"/>
        </a:solidFill>
        <a:latin typeface="Times" pitchFamily="18" charset="0"/>
        <a:ea typeface="ＭＳ Ｐゴシック"/>
        <a:cs typeface="ＭＳ Ｐゴシック"/>
      </a:defRPr>
    </a:lvl7pPr>
    <a:lvl8pPr marL="3200400" algn="l" defTabSz="914400" rtl="0" eaLnBrk="1" latinLnBrk="0" hangingPunct="1">
      <a:defRPr sz="2400" kern="1200">
        <a:solidFill>
          <a:schemeClr val="tx1"/>
        </a:solidFill>
        <a:latin typeface="Times" pitchFamily="18" charset="0"/>
        <a:ea typeface="ＭＳ Ｐゴシック"/>
        <a:cs typeface="ＭＳ Ｐゴシック"/>
      </a:defRPr>
    </a:lvl8pPr>
    <a:lvl9pPr marL="3657600" algn="l" defTabSz="914400" rtl="0" eaLnBrk="1" latinLnBrk="0" hangingPunct="1">
      <a:defRPr sz="2400" kern="1200">
        <a:solidFill>
          <a:schemeClr val="tx1"/>
        </a:solidFill>
        <a:latin typeface="Times" pitchFamily="18" charset="0"/>
        <a:ea typeface="ＭＳ Ｐゴシック"/>
        <a:cs typeface="ＭＳ Ｐゴシック"/>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6AF4"/>
    <a:srgbClr val="BC2A2E"/>
    <a:srgbClr val="1B81D9"/>
    <a:srgbClr val="77F604"/>
    <a:srgbClr val="8FFC2C"/>
    <a:srgbClr val="000000"/>
    <a:srgbClr val="FF292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87" autoAdjust="0"/>
    <p:restoredTop sz="95560" autoAdjust="0"/>
  </p:normalViewPr>
  <p:slideViewPr>
    <p:cSldViewPr>
      <p:cViewPr varScale="1">
        <p:scale>
          <a:sx n="78" d="100"/>
          <a:sy n="78" d="100"/>
        </p:scale>
        <p:origin x="844"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7" d="100"/>
          <a:sy n="47" d="100"/>
        </p:scale>
        <p:origin x="27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10" charset="0"/>
                <a:ea typeface="ＭＳ Ｐゴシック" pitchFamily="-110" charset="-128"/>
                <a:cs typeface="+mn-cs"/>
              </a:defRPr>
            </a:lvl1pPr>
          </a:lstStyle>
          <a:p>
            <a:pPr>
              <a:defRPr/>
            </a:pPr>
            <a:endParaRPr lang="fr-FR"/>
          </a:p>
        </p:txBody>
      </p:sp>
      <p:sp>
        <p:nvSpPr>
          <p:cNvPr id="58371"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10" charset="0"/>
                <a:ea typeface="ＭＳ Ｐゴシック" pitchFamily="-110" charset="-128"/>
                <a:cs typeface="+mn-cs"/>
              </a:defRPr>
            </a:lvl1pPr>
          </a:lstStyle>
          <a:p>
            <a:pPr>
              <a:defRPr/>
            </a:pPr>
            <a:fld id="{C9B3E4BC-C569-42E3-AEEE-DBE99B7052E4}" type="datetime1">
              <a:rPr lang="fr-FR"/>
              <a:pPr>
                <a:defRPr/>
              </a:pPr>
              <a:t>12/01/2023</a:t>
            </a:fld>
            <a:endParaRPr lang="fr-FR"/>
          </a:p>
        </p:txBody>
      </p:sp>
      <p:sp>
        <p:nvSpPr>
          <p:cNvPr id="58372"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10" charset="0"/>
                <a:ea typeface="ＭＳ Ｐゴシック" pitchFamily="-110" charset="-128"/>
                <a:cs typeface="+mn-cs"/>
              </a:defRPr>
            </a:lvl1pPr>
          </a:lstStyle>
          <a:p>
            <a:pPr>
              <a:defRPr/>
            </a:pPr>
            <a:endParaRPr lang="fr-FR"/>
          </a:p>
        </p:txBody>
      </p:sp>
      <p:sp>
        <p:nvSpPr>
          <p:cNvPr id="58373"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a:latin typeface="Times" pitchFamily="-110" charset="0"/>
                <a:ea typeface="ＭＳ Ｐゴシック" pitchFamily="-110" charset="-128"/>
                <a:cs typeface="+mn-cs"/>
              </a:defRPr>
            </a:lvl1pPr>
          </a:lstStyle>
          <a:p>
            <a:pPr>
              <a:defRPr/>
            </a:pPr>
            <a:fld id="{BC4DA00C-C7F4-48B0-942B-1D8ED115D8F9}" type="slidenum">
              <a:rPr lang="fr-FR"/>
              <a:pPr>
                <a:defRPr/>
              </a:pPr>
              <a:t>‹N°›</a:t>
            </a:fld>
            <a:endParaRPr lang="fr-FR"/>
          </a:p>
        </p:txBody>
      </p:sp>
    </p:spTree>
    <p:extLst>
      <p:ext uri="{BB962C8B-B14F-4D97-AF65-F5344CB8AC3E}">
        <p14:creationId xmlns:p14="http://schemas.microsoft.com/office/powerpoint/2010/main" val="3146469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10" charset="0"/>
                <a:ea typeface="ＭＳ Ｐゴシック" pitchFamily="-110" charset="-128"/>
                <a:cs typeface="+mn-cs"/>
              </a:defRPr>
            </a:lvl1pPr>
          </a:lstStyle>
          <a:p>
            <a:pPr>
              <a:defRPr/>
            </a:pPr>
            <a:endParaRPr lang="fr-FR"/>
          </a:p>
        </p:txBody>
      </p:sp>
      <p:sp>
        <p:nvSpPr>
          <p:cNvPr id="40963"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10" charset="0"/>
                <a:ea typeface="ＭＳ Ｐゴシック" pitchFamily="-110" charset="-128"/>
                <a:cs typeface="+mn-cs"/>
              </a:defRPr>
            </a:lvl1pPr>
          </a:lstStyle>
          <a:p>
            <a:pPr>
              <a:defRPr/>
            </a:pPr>
            <a:endParaRPr lang="fr-FR"/>
          </a:p>
        </p:txBody>
      </p:sp>
      <p:sp>
        <p:nvSpPr>
          <p:cNvPr id="4100"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40966"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10" charset="0"/>
                <a:ea typeface="ＭＳ Ｐゴシック" pitchFamily="-110" charset="-128"/>
                <a:cs typeface="+mn-cs"/>
              </a:defRPr>
            </a:lvl1pPr>
          </a:lstStyle>
          <a:p>
            <a:pPr>
              <a:defRPr/>
            </a:pPr>
            <a:endParaRPr lang="fr-FR"/>
          </a:p>
        </p:txBody>
      </p:sp>
      <p:sp>
        <p:nvSpPr>
          <p:cNvPr id="40967"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a:latin typeface="Times" pitchFamily="-110" charset="0"/>
                <a:ea typeface="ＭＳ Ｐゴシック" pitchFamily="-110" charset="-128"/>
                <a:cs typeface="+mn-cs"/>
              </a:defRPr>
            </a:lvl1pPr>
          </a:lstStyle>
          <a:p>
            <a:pPr>
              <a:defRPr/>
            </a:pPr>
            <a:fld id="{EB9EE5AC-416A-4FD0-B1B0-911A57E2DEAA}" type="slidenum">
              <a:rPr lang="fr-FR"/>
              <a:pPr>
                <a:defRPr/>
              </a:pPr>
              <a:t>‹N°›</a:t>
            </a:fld>
            <a:endParaRPr lang="fr-FR"/>
          </a:p>
        </p:txBody>
      </p:sp>
    </p:spTree>
    <p:extLst>
      <p:ext uri="{BB962C8B-B14F-4D97-AF65-F5344CB8AC3E}">
        <p14:creationId xmlns:p14="http://schemas.microsoft.com/office/powerpoint/2010/main" val="30913357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pitchFamily="-111" charset="-128"/>
      </a:defRPr>
    </a:lvl1pPr>
    <a:lvl2pPr marL="4572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a:defRPr>
    </a:lvl2pPr>
    <a:lvl3pPr marL="9144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a:defRPr>
    </a:lvl3pPr>
    <a:lvl4pPr marL="13716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a:defRPr>
    </a:lvl4pPr>
    <a:lvl5pPr marL="1828800" algn="l" rtl="0" eaLnBrk="0" fontAlgn="base" hangingPunct="0">
      <a:spcBef>
        <a:spcPct val="30000"/>
      </a:spcBef>
      <a:spcAft>
        <a:spcPct val="0"/>
      </a:spcAft>
      <a:defRPr sz="1200" kern="1200">
        <a:solidFill>
          <a:schemeClr val="tx1"/>
        </a:solidFill>
        <a:latin typeface="Times" pitchFamily="-111" charset="0"/>
        <a:ea typeface="ＭＳ Ｐゴシック" pitchFamily="-111"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19250" y="-171450"/>
            <a:ext cx="7556500" cy="1143000"/>
          </a:xfrm>
        </p:spPr>
        <p:txBody>
          <a:bodyPr/>
          <a:lstStyle>
            <a:lvl1pPr>
              <a:defRPr>
                <a:latin typeface="Cambria" pitchFamily="18" charset="0"/>
              </a:defRPr>
            </a:lvl1pPr>
          </a:lstStyle>
          <a:p>
            <a:r>
              <a:rPr lang="en-US" dirty="0"/>
              <a:t>Click to edit Master title style</a:t>
            </a:r>
            <a:endParaRPr lang="fr-FR" dirty="0"/>
          </a:p>
        </p:txBody>
      </p:sp>
      <p:sp>
        <p:nvSpPr>
          <p:cNvPr id="3" name="Content Placeholder 2"/>
          <p:cNvSpPr>
            <a:spLocks noGrp="1"/>
          </p:cNvSpPr>
          <p:nvPr>
            <p:ph idx="1" hasCustomPrompt="1"/>
          </p:nvPr>
        </p:nvSpPr>
        <p:spPr>
          <a:xfrm>
            <a:off x="457200" y="1600200"/>
            <a:ext cx="8229600" cy="4525963"/>
          </a:xfrm>
          <a:prstGeom prst="rect">
            <a:avLst/>
          </a:prstGeom>
        </p:spPr>
        <p:txBody>
          <a:bodyPr/>
          <a:lstStyle>
            <a:lvl1pPr marL="0" indent="0">
              <a:buNone/>
              <a:defRPr sz="2400" b="1"/>
            </a:lvl1pPr>
            <a:lvl2pPr marL="742950" indent="-285750">
              <a:buFont typeface="Arial" pitchFamily="34" charset="0"/>
              <a:buChar char="•"/>
              <a:defRPr sz="2400"/>
            </a:lvl2pPr>
          </a:lstStyle>
          <a:p>
            <a:pPr lvl="0"/>
            <a:r>
              <a:rPr lang="en-US" dirty="0"/>
              <a:t>Click to edit Master text </a:t>
            </a:r>
            <a:r>
              <a:rPr lang="en-US" dirty="0" smtClean="0"/>
              <a:t>styles</a:t>
            </a:r>
            <a:endParaRPr lang="en-US" dirty="0"/>
          </a:p>
          <a:p>
            <a:pPr lvl="1"/>
            <a:r>
              <a:rPr lang="en-US" dirty="0"/>
              <a:t>Second </a:t>
            </a:r>
            <a:r>
              <a:rPr lang="en-US" dirty="0" smtClean="0"/>
              <a:t>level</a:t>
            </a:r>
            <a:endParaRPr lang="en-US" dirty="0"/>
          </a:p>
        </p:txBody>
      </p:sp>
      <p:sp>
        <p:nvSpPr>
          <p:cNvPr id="5" name="Espace réservé du pied de page 3"/>
          <p:cNvSpPr>
            <a:spLocks noGrp="1"/>
          </p:cNvSpPr>
          <p:nvPr>
            <p:ph type="ftr" sz="quarter" idx="3"/>
          </p:nvPr>
        </p:nvSpPr>
        <p:spPr>
          <a:xfrm>
            <a:off x="3314700" y="6332538"/>
            <a:ext cx="3303588" cy="457200"/>
          </a:xfrm>
          <a:prstGeom prst="rect">
            <a:avLst/>
          </a:prstGeom>
        </p:spPr>
        <p:txBody>
          <a:bodyPr/>
          <a:lstStyle>
            <a:lvl1pPr algn="ctr" eaLnBrk="0" hangingPunct="0">
              <a:defRPr sz="1600" smtClean="0">
                <a:latin typeface="Cambria" pitchFamily="18" charset="0"/>
                <a:ea typeface="ＭＳ Ｐゴシック" pitchFamily="-110" charset="-128"/>
                <a:cs typeface="Calibri" pitchFamily="34" charset="0"/>
              </a:defRPr>
            </a:lvl1pPr>
          </a:lstStyle>
          <a:p>
            <a:pPr>
              <a:defRPr/>
            </a:pPr>
            <a:r>
              <a:rPr lang="fr-FR" smtClean="0"/>
              <a:t>Titre de la présentation</a:t>
            </a:r>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pPr eaLnBrk="0" fontAlgn="base" hangingPunct="0">
              <a:spcBef>
                <a:spcPct val="0"/>
              </a:spcBef>
              <a:spcAft>
                <a:spcPct val="0"/>
              </a:spcAft>
            </a:pPr>
            <a:fld id="{77EF3ED3-A43B-4EB4-99D5-58ABA812E20B}" type="datetimeFigureOut">
              <a:rPr lang="fr-FR" sz="2400">
                <a:solidFill>
                  <a:prstClr val="black"/>
                </a:solidFill>
                <a:ea typeface="ＭＳ Ｐゴシック" pitchFamily="-110" charset="-128"/>
              </a:rPr>
              <a:pPr eaLnBrk="0" fontAlgn="base" hangingPunct="0">
                <a:spcBef>
                  <a:spcPct val="0"/>
                </a:spcBef>
                <a:spcAft>
                  <a:spcPct val="0"/>
                </a:spcAft>
              </a:pPr>
              <a:t>12/01/2023</a:t>
            </a:fld>
            <a:endParaRPr lang="fr-FR" sz="2400">
              <a:solidFill>
                <a:prstClr val="black"/>
              </a:solidFill>
              <a:ea typeface="ＭＳ Ｐゴシック" pitchFamily="-110" charset="-128"/>
            </a:endParaRP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pPr eaLnBrk="0" fontAlgn="base" hangingPunct="0">
              <a:spcBef>
                <a:spcPct val="0"/>
              </a:spcBef>
              <a:spcAft>
                <a:spcPct val="0"/>
              </a:spcAft>
            </a:pPr>
            <a:endParaRPr lang="fr-FR" sz="2400">
              <a:solidFill>
                <a:prstClr val="black"/>
              </a:solidFill>
              <a:ea typeface="ＭＳ Ｐゴシック" pitchFamily="-110" charset="-128"/>
            </a:endParaRP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pPr eaLnBrk="0" fontAlgn="base" hangingPunct="0">
              <a:spcBef>
                <a:spcPct val="0"/>
              </a:spcBef>
              <a:spcAft>
                <a:spcPct val="0"/>
              </a:spcAft>
            </a:pPr>
            <a:fld id="{51C95E05-D42F-4079-AFF9-25B0616FC185}" type="slidenum">
              <a:rPr lang="fr-FR" sz="2400">
                <a:solidFill>
                  <a:prstClr val="black"/>
                </a:solidFill>
                <a:ea typeface="ＭＳ Ｐゴシック" pitchFamily="-110" charset="-128"/>
              </a:rPr>
              <a:pPr eaLnBrk="0" fontAlgn="base" hangingPunct="0">
                <a:spcBef>
                  <a:spcPct val="0"/>
                </a:spcBef>
                <a:spcAft>
                  <a:spcPct val="0"/>
                </a:spcAft>
              </a:pPr>
              <a:t>‹N°›</a:t>
            </a:fld>
            <a:endParaRPr lang="fr-FR" sz="2400">
              <a:solidFill>
                <a:prstClr val="black"/>
              </a:solidFill>
              <a:ea typeface="ＭＳ Ｐゴシック" pitchFamily="-110" charset="-128"/>
            </a:endParaRPr>
          </a:p>
        </p:txBody>
      </p:sp>
    </p:spTree>
    <p:extLst>
      <p:ext uri="{BB962C8B-B14F-4D97-AF65-F5344CB8AC3E}">
        <p14:creationId xmlns:p14="http://schemas.microsoft.com/office/powerpoint/2010/main" val="111050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heme" Target="../theme/theme1.xml"/><Relationship Id="rId7"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gif"/><Relationship Id="rId4" Type="http://schemas.openxmlformats.org/officeDocument/2006/relationships/image" Target="../media/image1.jpeg"/><Relationship Id="rId9" Type="http://schemas.openxmlformats.org/officeDocument/2006/relationships/image" Target="../media/image6.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19250" y="-171450"/>
            <a:ext cx="75565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dirty="0" smtClean="0"/>
              <a:t>Cliquez et modifiez le titre</a:t>
            </a:r>
          </a:p>
        </p:txBody>
      </p:sp>
      <p:sp>
        <p:nvSpPr>
          <p:cNvPr id="1027" name="Line 8"/>
          <p:cNvSpPr>
            <a:spLocks noChangeShapeType="1"/>
          </p:cNvSpPr>
          <p:nvPr/>
        </p:nvSpPr>
        <p:spPr bwMode="auto">
          <a:xfrm>
            <a:off x="0" y="6248400"/>
            <a:ext cx="9144000" cy="0"/>
          </a:xfrm>
          <a:prstGeom prst="line">
            <a:avLst/>
          </a:prstGeom>
          <a:noFill/>
          <a:ln w="12700">
            <a:gradFill>
              <a:gsLst>
                <a:gs pos="0">
                  <a:schemeClr val="bg2">
                    <a:lumMod val="25000"/>
                  </a:schemeClr>
                </a:gs>
                <a:gs pos="30000">
                  <a:srgbClr val="66008F"/>
                </a:gs>
                <a:gs pos="64999">
                  <a:srgbClr val="BA0066"/>
                </a:gs>
                <a:gs pos="89999">
                  <a:srgbClr val="FF0000"/>
                </a:gs>
                <a:gs pos="100000">
                  <a:srgbClr val="FF8200"/>
                </a:gs>
              </a:gsLst>
              <a:lin ang="10800000" scaled="0"/>
            </a:gradFill>
            <a:round/>
            <a:headEnd/>
            <a:tailEnd/>
          </a:ln>
        </p:spPr>
        <p:txBody>
          <a:bodyPr wrap="none" anchor="ctr"/>
          <a:lstStyle/>
          <a:p>
            <a:pPr eaLnBrk="0" hangingPunct="0">
              <a:defRPr/>
            </a:pPr>
            <a:endParaRPr lang="fr-FR">
              <a:latin typeface="Times" charset="0"/>
              <a:ea typeface="ＭＳ Ｐゴシック" charset="-128"/>
              <a:cs typeface="+mn-cs"/>
            </a:endParaRPr>
          </a:p>
        </p:txBody>
      </p:sp>
      <p:pic>
        <p:nvPicPr>
          <p:cNvPr id="1032" name="Image 8" descr="Logo PIMM petit.jpg"/>
          <p:cNvPicPr>
            <a:picLocks noChangeAspect="1"/>
          </p:cNvPicPr>
          <p:nvPr/>
        </p:nvPicPr>
        <p:blipFill>
          <a:blip r:embed="rId4"/>
          <a:srcRect/>
          <a:stretch>
            <a:fillRect/>
          </a:stretch>
        </p:blipFill>
        <p:spPr bwMode="auto">
          <a:xfrm>
            <a:off x="-6350" y="-34925"/>
            <a:ext cx="1774825" cy="1231900"/>
          </a:xfrm>
          <a:prstGeom prst="rect">
            <a:avLst/>
          </a:prstGeom>
          <a:noFill/>
          <a:ln w="9525">
            <a:noFill/>
            <a:miter lim="800000"/>
            <a:headEnd/>
            <a:tailEnd/>
          </a:ln>
        </p:spPr>
      </p:pic>
      <p:pic>
        <p:nvPicPr>
          <p:cNvPr id="1033" name="Image 8" descr="ARTS-hd-logo-carnot-.gif"/>
          <p:cNvPicPr>
            <a:picLocks noChangeAspect="1"/>
          </p:cNvPicPr>
          <p:nvPr/>
        </p:nvPicPr>
        <p:blipFill>
          <a:blip r:embed="rId5"/>
          <a:srcRect/>
          <a:stretch>
            <a:fillRect/>
          </a:stretch>
        </p:blipFill>
        <p:spPr bwMode="auto">
          <a:xfrm>
            <a:off x="7956376" y="6303169"/>
            <a:ext cx="1092200" cy="511175"/>
          </a:xfrm>
          <a:prstGeom prst="rect">
            <a:avLst/>
          </a:prstGeom>
          <a:noFill/>
          <a:ln w="9525">
            <a:noFill/>
            <a:miter lim="800000"/>
            <a:headEnd/>
            <a:tailEnd/>
          </a:ln>
        </p:spPr>
      </p:pic>
      <p:pic>
        <p:nvPicPr>
          <p:cNvPr id="1035" name="Picture 2"/>
          <p:cNvPicPr>
            <a:picLocks noChangeAspect="1" noChangeArrowheads="1"/>
          </p:cNvPicPr>
          <p:nvPr/>
        </p:nvPicPr>
        <p:blipFill>
          <a:blip r:embed="rId6"/>
          <a:srcRect/>
          <a:stretch>
            <a:fillRect/>
          </a:stretch>
        </p:blipFill>
        <p:spPr bwMode="auto">
          <a:xfrm>
            <a:off x="2185988" y="6446838"/>
            <a:ext cx="1233487" cy="246062"/>
          </a:xfrm>
          <a:prstGeom prst="rect">
            <a:avLst/>
          </a:prstGeom>
          <a:noFill/>
          <a:ln w="9525">
            <a:noFill/>
            <a:miter lim="800000"/>
            <a:headEnd/>
            <a:tailEnd/>
          </a:ln>
        </p:spPr>
      </p:pic>
      <p:sp>
        <p:nvSpPr>
          <p:cNvPr id="11" name="Espace réservé du pied de page 3"/>
          <p:cNvSpPr>
            <a:spLocks noGrp="1"/>
          </p:cNvSpPr>
          <p:nvPr>
            <p:ph type="ftr" sz="quarter" idx="3"/>
          </p:nvPr>
        </p:nvSpPr>
        <p:spPr>
          <a:xfrm>
            <a:off x="3779912" y="6352791"/>
            <a:ext cx="2685256" cy="457200"/>
          </a:xfrm>
          <a:prstGeom prst="rect">
            <a:avLst/>
          </a:prstGeom>
        </p:spPr>
        <p:txBody>
          <a:bodyPr/>
          <a:lstStyle>
            <a:lvl1pPr algn="ctr" eaLnBrk="0" hangingPunct="0">
              <a:defRPr sz="1600" smtClean="0">
                <a:latin typeface="Cambria" pitchFamily="18" charset="0"/>
                <a:ea typeface="ＭＳ Ｐゴシック" pitchFamily="-110" charset="-128"/>
                <a:cs typeface="Calibri" pitchFamily="34" charset="0"/>
              </a:defRPr>
            </a:lvl1pPr>
          </a:lstStyle>
          <a:p>
            <a:pPr>
              <a:defRPr/>
            </a:pPr>
            <a:r>
              <a:rPr lang="fr-FR" smtClean="0"/>
              <a:t>Titre de la présentation</a:t>
            </a:r>
            <a:endParaRPr lang="fr-FR" dirty="0"/>
          </a:p>
        </p:txBody>
      </p:sp>
      <p:pic>
        <p:nvPicPr>
          <p:cNvPr id="2" name="Picture 2"/>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6732239" y="6329363"/>
            <a:ext cx="1199981" cy="48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Image 11" descr="C:\Users\schrive\Documents\PIMM\Administration générale\LOGOS\Logo_couleur_CMJN.jpg"/>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23724" y="6320406"/>
            <a:ext cx="1626870" cy="489585"/>
          </a:xfrm>
          <a:prstGeom prst="rect">
            <a:avLst/>
          </a:prstGeom>
          <a:noFill/>
          <a:ln>
            <a:noFill/>
          </a:ln>
        </p:spPr>
      </p:pic>
      <p:pic>
        <p:nvPicPr>
          <p:cNvPr id="14" name="Espace réservé du contenu 4"/>
          <p:cNvPicPr preferRelativeResize="0">
            <a:picLocks/>
          </p:cNvPicPr>
          <p:nvPr userDrawn="1"/>
        </p:nvPicPr>
        <p:blipFill>
          <a:blip r:embed="rId9">
            <a:extLst>
              <a:ext uri="{28A0092B-C50C-407E-A947-70E740481C1C}">
                <a14:useLocalDpi xmlns:a14="http://schemas.microsoft.com/office/drawing/2010/main" val="0"/>
              </a:ext>
            </a:extLst>
          </a:blip>
          <a:stretch>
            <a:fillRect/>
          </a:stretch>
        </p:blipFill>
        <p:spPr>
          <a:xfrm>
            <a:off x="1645988" y="6311391"/>
            <a:ext cx="540000" cy="540000"/>
          </a:xfrm>
          <a:prstGeom prst="rect">
            <a:avLst/>
          </a:prstGeom>
        </p:spPr>
      </p:pic>
    </p:spTree>
  </p:cSld>
  <p:clrMap bg1="lt1" tx1="dk1" bg2="lt2" tx2="dk2" accent1="accent1" accent2="accent2" accent3="accent3" accent4="accent4" accent5="accent5" accent6="accent6" hlink="hlink" folHlink="folHlink"/>
  <p:sldLayoutIdLst>
    <p:sldLayoutId id="2147484019" r:id="rId1"/>
    <p:sldLayoutId id="2147484020" r:id="rId2"/>
  </p:sldLayoutIdLst>
  <p:timing>
    <p:tnLst>
      <p:par>
        <p:cTn id="1" dur="indefinite" restart="never" nodeType="tmRoot"/>
      </p:par>
    </p:tnLst>
  </p:timing>
  <p:hf hdr="0" dt="0"/>
  <p:txStyles>
    <p:titleStyle>
      <a:lvl1pPr algn="ctr" rtl="0" eaLnBrk="0" fontAlgn="base" hangingPunct="0">
        <a:spcBef>
          <a:spcPct val="0"/>
        </a:spcBef>
        <a:spcAft>
          <a:spcPct val="0"/>
        </a:spcAft>
        <a:defRPr sz="2400" b="1">
          <a:solidFill>
            <a:srgbClr val="C00000"/>
          </a:solidFill>
          <a:latin typeface="Cambria" pitchFamily="18" charset="0"/>
          <a:ea typeface="ＭＳ Ｐゴシック" pitchFamily="-111" charset="-128"/>
          <a:cs typeface="Calibri" pitchFamily="34" charset="0"/>
        </a:defRPr>
      </a:lvl1pPr>
      <a:lvl2pPr algn="ctr" rtl="0" eaLnBrk="0" fontAlgn="base" hangingPunct="0">
        <a:spcBef>
          <a:spcPct val="0"/>
        </a:spcBef>
        <a:spcAft>
          <a:spcPct val="0"/>
        </a:spcAft>
        <a:defRPr sz="2400" b="1">
          <a:solidFill>
            <a:schemeClr val="tx2"/>
          </a:solidFill>
          <a:latin typeface="Cambria"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2400" b="1">
          <a:solidFill>
            <a:schemeClr val="tx2"/>
          </a:solidFill>
          <a:latin typeface="Cambria"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2400" b="1">
          <a:solidFill>
            <a:schemeClr val="tx2"/>
          </a:solidFill>
          <a:latin typeface="Cambria"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2400" b="1">
          <a:solidFill>
            <a:schemeClr val="tx2"/>
          </a:solidFill>
          <a:latin typeface="Cambria"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Times" pitchFamily="-111" charset="0"/>
        </a:defRPr>
      </a:lvl6pPr>
      <a:lvl7pPr marL="914400" algn="ctr" rtl="0" fontAlgn="base">
        <a:spcBef>
          <a:spcPct val="0"/>
        </a:spcBef>
        <a:spcAft>
          <a:spcPct val="0"/>
        </a:spcAft>
        <a:defRPr sz="4400">
          <a:solidFill>
            <a:schemeClr val="tx2"/>
          </a:solidFill>
          <a:latin typeface="Times" pitchFamily="-111" charset="0"/>
        </a:defRPr>
      </a:lvl7pPr>
      <a:lvl8pPr marL="1371600" algn="ctr" rtl="0" fontAlgn="base">
        <a:spcBef>
          <a:spcPct val="0"/>
        </a:spcBef>
        <a:spcAft>
          <a:spcPct val="0"/>
        </a:spcAft>
        <a:defRPr sz="4400">
          <a:solidFill>
            <a:schemeClr val="tx2"/>
          </a:solidFill>
          <a:latin typeface="Times" pitchFamily="-111" charset="0"/>
        </a:defRPr>
      </a:lvl8pPr>
      <a:lvl9pPr marL="1828800" algn="ctr" rtl="0" fontAlgn="base">
        <a:spcBef>
          <a:spcPct val="0"/>
        </a:spcBef>
        <a:spcAft>
          <a:spcPct val="0"/>
        </a:spcAft>
        <a:defRPr sz="4400">
          <a:solidFill>
            <a:schemeClr val="tx2"/>
          </a:solidFill>
          <a:latin typeface="Times" pitchFamily="-111" charset="0"/>
        </a:defRPr>
      </a:lvl9pPr>
    </p:titleStyle>
    <p:bodyStyle>
      <a:lvl1pPr marL="342900" indent="-342900" algn="l" rtl="0" eaLnBrk="0" fontAlgn="base" hangingPunct="0">
        <a:spcBef>
          <a:spcPct val="20000"/>
        </a:spcBef>
        <a:spcAft>
          <a:spcPct val="0"/>
        </a:spcAft>
        <a:buChar char="•"/>
        <a:defRPr sz="3200">
          <a:solidFill>
            <a:schemeClr val="tx1"/>
          </a:solidFill>
          <a:latin typeface="Cambria"/>
          <a:ea typeface="ＭＳ Ｐゴシック" pitchFamily="-111" charset="-128"/>
          <a:cs typeface="ＭＳ Ｐゴシック" pitchFamily="-110" charset="-128"/>
        </a:defRPr>
      </a:lvl1pPr>
      <a:lvl2pPr marL="742950" indent="-285750" algn="l" rtl="0" eaLnBrk="0" fontAlgn="base" hangingPunct="0">
        <a:spcBef>
          <a:spcPct val="20000"/>
        </a:spcBef>
        <a:spcAft>
          <a:spcPct val="0"/>
        </a:spcAft>
        <a:buChar char="–"/>
        <a:defRPr sz="2800">
          <a:solidFill>
            <a:schemeClr val="tx1"/>
          </a:solidFill>
          <a:latin typeface="Cambria"/>
          <a:ea typeface="ＭＳ Ｐゴシック" charset="0"/>
          <a:cs typeface="Cambria"/>
        </a:defRPr>
      </a:lvl2pPr>
      <a:lvl3pPr marL="1143000" indent="-228600" algn="l" rtl="0" eaLnBrk="0" fontAlgn="base" hangingPunct="0">
        <a:spcBef>
          <a:spcPct val="20000"/>
        </a:spcBef>
        <a:spcAft>
          <a:spcPct val="0"/>
        </a:spcAft>
        <a:buChar char="•"/>
        <a:defRPr sz="2400">
          <a:solidFill>
            <a:schemeClr val="tx1"/>
          </a:solidFill>
          <a:latin typeface="Cambria"/>
          <a:ea typeface="Cambria" pitchFamily="-110" charset="0"/>
          <a:cs typeface="Cambria"/>
        </a:defRPr>
      </a:lvl3pPr>
      <a:lvl4pPr marL="1562100" indent="-228600" algn="l" rtl="0" eaLnBrk="0" fontAlgn="base" hangingPunct="0">
        <a:spcBef>
          <a:spcPct val="20000"/>
        </a:spcBef>
        <a:spcAft>
          <a:spcPct val="0"/>
        </a:spcAft>
        <a:buChar char="–"/>
        <a:defRPr sz="2000">
          <a:solidFill>
            <a:schemeClr val="tx1"/>
          </a:solidFill>
          <a:latin typeface="Cambria"/>
          <a:ea typeface="Cambria" pitchFamily="-110" charset="0"/>
          <a:cs typeface="Cambria"/>
        </a:defRPr>
      </a:lvl4pPr>
      <a:lvl5pPr marL="1981200" indent="-228600" algn="l" rtl="0" eaLnBrk="0" fontAlgn="base" hangingPunct="0">
        <a:spcBef>
          <a:spcPct val="20000"/>
        </a:spcBef>
        <a:spcAft>
          <a:spcPct val="0"/>
        </a:spcAft>
        <a:buChar char="»"/>
        <a:defRPr sz="2000">
          <a:solidFill>
            <a:schemeClr val="tx1"/>
          </a:solidFill>
          <a:latin typeface="Cambria"/>
          <a:ea typeface="Cambria" pitchFamily="-110" charset="0"/>
          <a:cs typeface="Cambria"/>
        </a:defRPr>
      </a:lvl5pPr>
      <a:lvl6pPr marL="2438400" indent="-228600" algn="l" rtl="0" fontAlgn="base">
        <a:spcBef>
          <a:spcPct val="20000"/>
        </a:spcBef>
        <a:spcAft>
          <a:spcPct val="0"/>
        </a:spcAft>
        <a:buChar char="»"/>
        <a:defRPr sz="2000">
          <a:solidFill>
            <a:schemeClr val="tx1"/>
          </a:solidFill>
          <a:latin typeface="+mn-lt"/>
          <a:ea typeface="ＭＳ Ｐゴシック" pitchFamily="-111" charset="-128"/>
        </a:defRPr>
      </a:lvl6pPr>
      <a:lvl7pPr marL="2895600" indent="-228600" algn="l" rtl="0" fontAlgn="base">
        <a:spcBef>
          <a:spcPct val="20000"/>
        </a:spcBef>
        <a:spcAft>
          <a:spcPct val="0"/>
        </a:spcAft>
        <a:buChar char="»"/>
        <a:defRPr sz="2000">
          <a:solidFill>
            <a:schemeClr val="tx1"/>
          </a:solidFill>
          <a:latin typeface="+mn-lt"/>
          <a:ea typeface="ＭＳ Ｐゴシック" pitchFamily="-111" charset="-128"/>
        </a:defRPr>
      </a:lvl7pPr>
      <a:lvl8pPr marL="3352800" indent="-228600" algn="l" rtl="0" fontAlgn="base">
        <a:spcBef>
          <a:spcPct val="20000"/>
        </a:spcBef>
        <a:spcAft>
          <a:spcPct val="0"/>
        </a:spcAft>
        <a:buChar char="»"/>
        <a:defRPr sz="2000">
          <a:solidFill>
            <a:schemeClr val="tx1"/>
          </a:solidFill>
          <a:latin typeface="+mn-lt"/>
          <a:ea typeface="ＭＳ Ｐゴシック" pitchFamily="-111" charset="-128"/>
        </a:defRPr>
      </a:lvl8pPr>
      <a:lvl9pPr marL="3810000" indent="-228600" algn="l" rtl="0" fontAlgn="base">
        <a:spcBef>
          <a:spcPct val="20000"/>
        </a:spcBef>
        <a:spcAft>
          <a:spcPct val="0"/>
        </a:spcAft>
        <a:buChar char="»"/>
        <a:defRPr sz="2000">
          <a:solidFill>
            <a:schemeClr val="tx1"/>
          </a:solidFill>
          <a:latin typeface="+mn-lt"/>
          <a:ea typeface="ＭＳ Ｐゴシック" pitchFamily="-111" charset="-128"/>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mykds.com/MA200/19.4.6227.0/ENSAM/pages/Logon.aspx" TargetMode="Externa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hyperlink" Target="http://etre.ensam.eu/personnel/demarches-br-procedures/partir-en-mission/"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pimm.artsetmetiers.fr/ensam-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ea typeface="ＭＳ Ｐゴシック" pitchFamily="-110" charset="-128"/>
              </a:rPr>
              <a:t>Mission financée par l'ENSAM (</a:t>
            </a:r>
            <a:r>
              <a:rPr lang="fr-FR" dirty="0" smtClean="0">
                <a:ea typeface="ＭＳ Ｐゴシック" pitchFamily="-110" charset="-128"/>
              </a:rPr>
              <a:t>1/4)</a:t>
            </a:r>
            <a:br>
              <a:rPr lang="fr-FR" dirty="0" smtClean="0">
                <a:ea typeface="ＭＳ Ｐゴシック" pitchFamily="-110" charset="-128"/>
              </a:rPr>
            </a:br>
            <a:r>
              <a:rPr lang="fr-FR" dirty="0" smtClean="0">
                <a:ea typeface="ＭＳ Ｐゴシック" pitchFamily="-110" charset="-128"/>
              </a:rPr>
              <a:t>LE SITE KDS – mis à jour </a:t>
            </a:r>
            <a:r>
              <a:rPr lang="fr-FR" dirty="0" smtClean="0">
                <a:ea typeface="ＭＳ Ｐゴシック" pitchFamily="-110" charset="-128"/>
              </a:rPr>
              <a:t>12/01/223</a:t>
            </a:r>
            <a:endParaRPr lang="en-US" dirty="0"/>
          </a:p>
        </p:txBody>
      </p:sp>
      <p:sp>
        <p:nvSpPr>
          <p:cNvPr id="3" name="Espace réservé du contenu 2"/>
          <p:cNvSpPr>
            <a:spLocks noGrp="1"/>
          </p:cNvSpPr>
          <p:nvPr>
            <p:ph idx="1"/>
          </p:nvPr>
        </p:nvSpPr>
        <p:spPr>
          <a:xfrm>
            <a:off x="467544" y="971550"/>
            <a:ext cx="8229600" cy="5697810"/>
          </a:xfrm>
        </p:spPr>
        <p:txBody>
          <a:bodyPr/>
          <a:lstStyle/>
          <a:p>
            <a:pPr>
              <a:spcBef>
                <a:spcPct val="0"/>
              </a:spcBef>
            </a:pPr>
            <a:r>
              <a:rPr lang="fr-FR" sz="2000" dirty="0">
                <a:solidFill>
                  <a:srgbClr val="C00000"/>
                </a:solidFill>
                <a:ea typeface="ＭＳ Ｐゴシック" pitchFamily="-110" charset="-128"/>
              </a:rPr>
              <a:t>Soit achat des titres de transport et de l’hébergement par </a:t>
            </a:r>
            <a:r>
              <a:rPr lang="fr-FR" sz="2000" dirty="0" smtClean="0">
                <a:solidFill>
                  <a:srgbClr val="C00000"/>
                </a:solidFill>
                <a:ea typeface="ＭＳ Ｐゴシック" pitchFamily="-110" charset="-128"/>
              </a:rPr>
              <a:t>l’ENSAM </a:t>
            </a:r>
          </a:p>
          <a:p>
            <a:pPr>
              <a:spcBef>
                <a:spcPct val="0"/>
              </a:spcBef>
            </a:pPr>
            <a:r>
              <a:rPr lang="fr-FR" sz="2000" dirty="0" smtClean="0">
                <a:solidFill>
                  <a:srgbClr val="C00000"/>
                </a:solidFill>
                <a:ea typeface="ＭＳ Ｐゴシック" pitchFamily="-110" charset="-128"/>
              </a:rPr>
              <a:t>Comment se connecter ?</a:t>
            </a:r>
          </a:p>
          <a:p>
            <a:pPr>
              <a:spcBef>
                <a:spcPct val="0"/>
              </a:spcBef>
            </a:pPr>
            <a:endParaRPr lang="fr-FR" sz="2000" dirty="0">
              <a:solidFill>
                <a:srgbClr val="C00000"/>
              </a:solidFill>
              <a:ea typeface="ＭＳ Ｐゴシック" pitchFamily="-110" charset="-128"/>
            </a:endParaRPr>
          </a:p>
          <a:p>
            <a:pPr>
              <a:spcBef>
                <a:spcPct val="0"/>
              </a:spcBef>
            </a:pPr>
            <a:r>
              <a:rPr lang="fr-FR" sz="2000" dirty="0">
                <a:solidFill>
                  <a:prstClr val="black"/>
                </a:solidFill>
                <a:ea typeface="ＭＳ Ｐゴシック" pitchFamily="-110" charset="-128"/>
              </a:rPr>
              <a:t>Pour les personnels non ENSAM ou doctorants </a:t>
            </a:r>
            <a:r>
              <a:rPr lang="fr-FR" sz="2000" dirty="0" smtClean="0">
                <a:solidFill>
                  <a:prstClr val="black"/>
                </a:solidFill>
                <a:ea typeface="ＭＳ Ｐゴシック" pitchFamily="-110" charset="-128"/>
              </a:rPr>
              <a:t>? Vous ne pouvez pas utiliser ce service sans être identifié par l’ENSAM. Les </a:t>
            </a:r>
            <a:r>
              <a:rPr lang="fr-FR" sz="2000" dirty="0">
                <a:solidFill>
                  <a:prstClr val="black"/>
                </a:solidFill>
                <a:ea typeface="ＭＳ Ｐゴシック" pitchFamily="-110" charset="-128"/>
              </a:rPr>
              <a:t>identifiants sont à demander à Christine Schrive qui fera le lien entre les différents services </a:t>
            </a:r>
            <a:r>
              <a:rPr lang="fr-FR" sz="2000" dirty="0" smtClean="0">
                <a:solidFill>
                  <a:prstClr val="black"/>
                </a:solidFill>
                <a:ea typeface="ＭＳ Ｐゴシック" pitchFamily="-110" charset="-128"/>
              </a:rPr>
              <a:t>RH et Financiers pour obtenir votre connexion.</a:t>
            </a:r>
            <a:endParaRPr lang="fr-FR" sz="2000" dirty="0">
              <a:solidFill>
                <a:prstClr val="black"/>
              </a:solidFill>
              <a:ea typeface="ＭＳ Ｐゴシック" pitchFamily="-110" charset="-128"/>
            </a:endParaRPr>
          </a:p>
          <a:p>
            <a:pPr>
              <a:spcBef>
                <a:spcPct val="0"/>
              </a:spcBef>
            </a:pPr>
            <a:endParaRPr lang="fr-FR" sz="1800" dirty="0" smtClean="0">
              <a:solidFill>
                <a:srgbClr val="C00000"/>
              </a:solidFill>
              <a:ea typeface="ＭＳ Ｐゴシック" pitchFamily="-110" charset="-128"/>
            </a:endParaRPr>
          </a:p>
          <a:p>
            <a:pPr lvl="1">
              <a:spcBef>
                <a:spcPct val="0"/>
              </a:spcBef>
            </a:pPr>
            <a:r>
              <a:rPr lang="fr-FR" sz="1800" dirty="0" smtClean="0">
                <a:solidFill>
                  <a:prstClr val="black"/>
                </a:solidFill>
                <a:ea typeface="ＭＳ Ｐゴシック" pitchFamily="-110" charset="-128"/>
              </a:rPr>
              <a:t>Vous pourrez alors vous </a:t>
            </a:r>
            <a:r>
              <a:rPr lang="fr-FR" sz="1800" dirty="0">
                <a:solidFill>
                  <a:prstClr val="black"/>
                </a:solidFill>
                <a:ea typeface="ＭＳ Ｐゴシック" pitchFamily="-110" charset="-128"/>
              </a:rPr>
              <a:t>connecter sur la plateforme de réservation </a:t>
            </a:r>
            <a:r>
              <a:rPr lang="fr-FR" sz="1800" dirty="0" smtClean="0">
                <a:solidFill>
                  <a:prstClr val="black"/>
                </a:solidFill>
                <a:ea typeface="ＭＳ Ｐゴシック" pitchFamily="-110" charset="-128"/>
              </a:rPr>
              <a:t>KDS, que vous trouverez sur ETRE</a:t>
            </a:r>
            <a:r>
              <a:rPr lang="fr-FR" sz="1800" dirty="0">
                <a:solidFill>
                  <a:prstClr val="black"/>
                </a:solidFill>
                <a:ea typeface="ＭＳ Ｐゴシック" pitchFamily="-110" charset="-128"/>
              </a:rPr>
              <a:t> </a:t>
            </a:r>
            <a:r>
              <a:rPr lang="fr-FR" sz="1800" dirty="0" smtClean="0">
                <a:solidFill>
                  <a:prstClr val="black"/>
                </a:solidFill>
                <a:ea typeface="ＭＳ Ｐゴシック" pitchFamily="-110" charset="-128"/>
              </a:rPr>
              <a:t>: </a:t>
            </a:r>
            <a:r>
              <a:rPr lang="fr-FR" sz="1800" dirty="0" smtClean="0">
                <a:solidFill>
                  <a:prstClr val="black"/>
                </a:solidFill>
                <a:ea typeface="ＭＳ Ｐゴシック" pitchFamily="-110" charset="-128"/>
                <a:hlinkClick r:id="rId2"/>
              </a:rPr>
              <a:t>https</a:t>
            </a:r>
            <a:r>
              <a:rPr lang="fr-FR" sz="1800" dirty="0">
                <a:solidFill>
                  <a:prstClr val="black"/>
                </a:solidFill>
                <a:ea typeface="ＭＳ Ｐゴシック" pitchFamily="-110" charset="-128"/>
                <a:hlinkClick r:id="rId2"/>
              </a:rPr>
              <a:t>://</a:t>
            </a:r>
            <a:r>
              <a:rPr lang="fr-FR" sz="1800" dirty="0" smtClean="0">
                <a:solidFill>
                  <a:prstClr val="black"/>
                </a:solidFill>
                <a:ea typeface="ＭＳ Ｐゴシック" pitchFamily="-110" charset="-128"/>
                <a:hlinkClick r:id="rId2"/>
              </a:rPr>
              <a:t>w.mykds.com/MA200/19.4.6227.0/ENSAM/pages/Logon.aspx</a:t>
            </a:r>
            <a:endParaRPr lang="fr-FR" sz="1800" dirty="0" smtClean="0">
              <a:solidFill>
                <a:prstClr val="black"/>
              </a:solidFill>
              <a:ea typeface="ＭＳ Ｐゴシック" pitchFamily="-110" charset="-128"/>
            </a:endParaRPr>
          </a:p>
          <a:p>
            <a:pPr lvl="1">
              <a:spcBef>
                <a:spcPct val="0"/>
              </a:spcBef>
            </a:pPr>
            <a:endParaRPr lang="fr-FR" sz="1800" dirty="0">
              <a:solidFill>
                <a:prstClr val="black"/>
              </a:solidFill>
              <a:ea typeface="ＭＳ Ｐゴシック" pitchFamily="-110" charset="-128"/>
            </a:endParaRPr>
          </a:p>
        </p:txBody>
      </p:sp>
      <p:sp>
        <p:nvSpPr>
          <p:cNvPr id="4" name="Espace réservé du pied de page 3"/>
          <p:cNvSpPr>
            <a:spLocks noGrp="1"/>
          </p:cNvSpPr>
          <p:nvPr>
            <p:ph type="ftr" sz="quarter" idx="3"/>
          </p:nvPr>
        </p:nvSpPr>
        <p:spPr/>
        <p:txBody>
          <a:bodyPr/>
          <a:lstStyle/>
          <a:p>
            <a:pPr>
              <a:defRPr/>
            </a:pPr>
            <a:r>
              <a:rPr lang="fr-FR" smtClean="0"/>
              <a:t>Titre de la présentation</a:t>
            </a:r>
            <a:endParaRPr lang="fr-FR" dirty="0"/>
          </a:p>
        </p:txBody>
      </p:sp>
      <p:pic>
        <p:nvPicPr>
          <p:cNvPr id="5" name="Image 4"/>
          <p:cNvPicPr>
            <a:picLocks noChangeAspect="1"/>
          </p:cNvPicPr>
          <p:nvPr/>
        </p:nvPicPr>
        <p:blipFill>
          <a:blip r:embed="rId3"/>
          <a:stretch>
            <a:fillRect/>
          </a:stretch>
        </p:blipFill>
        <p:spPr>
          <a:xfrm>
            <a:off x="2386507" y="4595354"/>
            <a:ext cx="1856386" cy="1070992"/>
          </a:xfrm>
          <a:prstGeom prst="rect">
            <a:avLst/>
          </a:prstGeom>
        </p:spPr>
      </p:pic>
      <p:pic>
        <p:nvPicPr>
          <p:cNvPr id="6" name="Image 5"/>
          <p:cNvPicPr>
            <a:picLocks noChangeAspect="1"/>
          </p:cNvPicPr>
          <p:nvPr/>
        </p:nvPicPr>
        <p:blipFill>
          <a:blip r:embed="rId4"/>
          <a:stretch>
            <a:fillRect/>
          </a:stretch>
        </p:blipFill>
        <p:spPr>
          <a:xfrm>
            <a:off x="6012160" y="4464100"/>
            <a:ext cx="1524000" cy="1333500"/>
          </a:xfrm>
          <a:prstGeom prst="rect">
            <a:avLst/>
          </a:prstGeom>
        </p:spPr>
      </p:pic>
    </p:spTree>
    <p:extLst>
      <p:ext uri="{BB962C8B-B14F-4D97-AF65-F5344CB8AC3E}">
        <p14:creationId xmlns:p14="http://schemas.microsoft.com/office/powerpoint/2010/main" val="1722858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ea typeface="ＭＳ Ｐゴシック" pitchFamily="-110" charset="-128"/>
              </a:rPr>
              <a:t>Mission financée par l'ENSAM </a:t>
            </a:r>
            <a:r>
              <a:rPr lang="fr-FR" dirty="0" smtClean="0">
                <a:ea typeface="ＭＳ Ｐゴシック" pitchFamily="-110" charset="-128"/>
              </a:rPr>
              <a:t>(2/4)</a:t>
            </a:r>
            <a:r>
              <a:rPr lang="fr-FR" dirty="0">
                <a:ea typeface="ＭＳ Ｐゴシック" pitchFamily="-110" charset="-128"/>
              </a:rPr>
              <a:t/>
            </a:r>
            <a:br>
              <a:rPr lang="fr-FR" dirty="0">
                <a:ea typeface="ＭＳ Ｐゴシック" pitchFamily="-110" charset="-128"/>
              </a:rPr>
            </a:br>
            <a:r>
              <a:rPr lang="fr-FR" dirty="0">
                <a:ea typeface="ＭＳ Ｐゴシック" pitchFamily="-110" charset="-128"/>
              </a:rPr>
              <a:t>LE SITE KDS</a:t>
            </a:r>
            <a:endParaRPr lang="fr-FR" dirty="0"/>
          </a:p>
        </p:txBody>
      </p:sp>
      <p:sp>
        <p:nvSpPr>
          <p:cNvPr id="3" name="Espace réservé du contenu 2"/>
          <p:cNvSpPr>
            <a:spLocks noGrp="1"/>
          </p:cNvSpPr>
          <p:nvPr>
            <p:ph idx="1"/>
          </p:nvPr>
        </p:nvSpPr>
        <p:spPr>
          <a:xfrm>
            <a:off x="457200" y="971550"/>
            <a:ext cx="8229600" cy="5154613"/>
          </a:xfrm>
        </p:spPr>
        <p:txBody>
          <a:bodyPr/>
          <a:lstStyle/>
          <a:p>
            <a:pPr>
              <a:spcBef>
                <a:spcPct val="0"/>
              </a:spcBef>
            </a:pPr>
            <a:endParaRPr lang="fr-FR" sz="1600" dirty="0">
              <a:solidFill>
                <a:srgbClr val="C00000"/>
              </a:solidFill>
              <a:ea typeface="ＭＳ Ｐゴシック" pitchFamily="-110" charset="-128"/>
            </a:endParaRPr>
          </a:p>
          <a:p>
            <a:pPr>
              <a:spcBef>
                <a:spcPct val="0"/>
              </a:spcBef>
            </a:pPr>
            <a:r>
              <a:rPr lang="fr-FR" sz="2000" dirty="0" smtClean="0">
                <a:solidFill>
                  <a:prstClr val="black"/>
                </a:solidFill>
                <a:ea typeface="ＭＳ Ｐゴシック" pitchFamily="-110" charset="-128"/>
              </a:rPr>
              <a:t>KDS se chargera de générer automatiquement votre ordre de mission.</a:t>
            </a:r>
          </a:p>
          <a:p>
            <a:pPr>
              <a:spcBef>
                <a:spcPct val="0"/>
              </a:spcBef>
            </a:pPr>
            <a:r>
              <a:rPr lang="fr-FR" sz="2000" dirty="0">
                <a:solidFill>
                  <a:srgbClr val="C00000"/>
                </a:solidFill>
                <a:ea typeface="ＭＳ Ｐゴシック" pitchFamily="-110" charset="-128"/>
              </a:rPr>
              <a:t>Un </a:t>
            </a:r>
            <a:r>
              <a:rPr lang="fr-FR" sz="2000" dirty="0" smtClean="0">
                <a:solidFill>
                  <a:srgbClr val="C00000"/>
                </a:solidFill>
                <a:ea typeface="ＭＳ Ｐゴシック" pitchFamily="-110" charset="-128"/>
              </a:rPr>
              <a:t>guide d’utilisation est </a:t>
            </a:r>
            <a:r>
              <a:rPr lang="fr-FR" sz="2000" dirty="0">
                <a:solidFill>
                  <a:srgbClr val="C00000"/>
                </a:solidFill>
                <a:ea typeface="ＭＳ Ｐゴシック" pitchFamily="-110" charset="-128"/>
              </a:rPr>
              <a:t>accessible sur ETRE : n’hésitez-pas à le </a:t>
            </a:r>
            <a:r>
              <a:rPr lang="fr-FR" sz="2000" dirty="0" smtClean="0">
                <a:solidFill>
                  <a:srgbClr val="C00000"/>
                </a:solidFill>
                <a:ea typeface="ＭＳ Ｐゴシック" pitchFamily="-110" charset="-128"/>
              </a:rPr>
              <a:t>consulter</a:t>
            </a:r>
            <a:r>
              <a:rPr lang="fr-FR" sz="2000" dirty="0">
                <a:solidFill>
                  <a:srgbClr val="C00000"/>
                </a:solidFill>
                <a:ea typeface="ＭＳ Ｐゴシック" pitchFamily="-110" charset="-128"/>
              </a:rPr>
              <a:t> </a:t>
            </a:r>
            <a:r>
              <a:rPr lang="fr-FR" sz="2000" dirty="0" smtClean="0">
                <a:solidFill>
                  <a:srgbClr val="C00000"/>
                </a:solidFill>
                <a:ea typeface="ＭＳ Ｐゴシック" pitchFamily="-110" charset="-128"/>
              </a:rPr>
              <a:t>!</a:t>
            </a:r>
            <a:r>
              <a:rPr lang="fr-FR" sz="2000" dirty="0">
                <a:solidFill>
                  <a:prstClr val="black"/>
                </a:solidFill>
                <a:ea typeface="ＭＳ Ｐゴシック" pitchFamily="-110" charset="-128"/>
              </a:rPr>
              <a:t> </a:t>
            </a:r>
            <a:r>
              <a:rPr lang="fr-FR" sz="2000" dirty="0" smtClean="0">
                <a:solidFill>
                  <a:prstClr val="black"/>
                </a:solidFill>
                <a:ea typeface="ＭＳ Ｐゴシック" pitchFamily="-110" charset="-128"/>
              </a:rPr>
              <a:t>:</a:t>
            </a:r>
          </a:p>
          <a:p>
            <a:pPr>
              <a:spcBef>
                <a:spcPct val="0"/>
              </a:spcBef>
            </a:pPr>
            <a:r>
              <a:rPr lang="fr-FR" sz="2000" dirty="0" smtClean="0">
                <a:solidFill>
                  <a:prstClr val="black"/>
                </a:solidFill>
                <a:ea typeface="ＭＳ Ｐゴシック" pitchFamily="-110" charset="-128"/>
                <a:hlinkClick r:id="rId2"/>
              </a:rPr>
              <a:t>http</a:t>
            </a:r>
            <a:r>
              <a:rPr lang="fr-FR" sz="2000" dirty="0">
                <a:solidFill>
                  <a:prstClr val="black"/>
                </a:solidFill>
                <a:ea typeface="ＭＳ Ｐゴシック" pitchFamily="-110" charset="-128"/>
                <a:hlinkClick r:id="rId2"/>
              </a:rPr>
              <a:t>://etre.ensam.eu/personnel/demarches-br-procedures/partir-en-mission/</a:t>
            </a:r>
            <a:endParaRPr lang="fr-FR" sz="2000" dirty="0">
              <a:solidFill>
                <a:prstClr val="black"/>
              </a:solidFill>
              <a:ea typeface="ＭＳ Ｐゴシック" pitchFamily="-110" charset="-128"/>
            </a:endParaRPr>
          </a:p>
          <a:p>
            <a:pPr>
              <a:spcBef>
                <a:spcPct val="0"/>
              </a:spcBef>
            </a:pPr>
            <a:endParaRPr lang="fr-FR" sz="2000" dirty="0" smtClean="0">
              <a:solidFill>
                <a:srgbClr val="C00000"/>
              </a:solidFill>
              <a:ea typeface="ＭＳ Ｐゴシック" pitchFamily="-110" charset="-128"/>
            </a:endParaRPr>
          </a:p>
          <a:p>
            <a:pPr>
              <a:spcBef>
                <a:spcPct val="0"/>
              </a:spcBef>
            </a:pPr>
            <a:r>
              <a:rPr lang="fr-FR" sz="2000" dirty="0" smtClean="0"/>
              <a:t>Cette </a:t>
            </a:r>
            <a:r>
              <a:rPr lang="fr-FR" sz="2000" dirty="0"/>
              <a:t>plateforme regroupe les demandes d'ODM (voyage de porte à porte avec estimations de frais) et les réservations de titres de transports (billets de train ou reçu électronique pour les vols) et/ou de location de véhicule et réservation de chambres d'hôtel . Les différents niveaux de validation sont intégrés dans cet outil. Il est donc impératif que les renseignements qui concernent vos déplacements soient intégralement saisis. </a:t>
            </a:r>
          </a:p>
          <a:p>
            <a:pPr>
              <a:spcBef>
                <a:spcPct val="0"/>
              </a:spcBef>
            </a:pPr>
            <a:endParaRPr lang="fr-FR" sz="2000" dirty="0">
              <a:solidFill>
                <a:srgbClr val="C00000"/>
              </a:solidFill>
              <a:ea typeface="ＭＳ Ｐゴシック" pitchFamily="-110" charset="-128"/>
            </a:endParaRPr>
          </a:p>
          <a:p>
            <a:pPr>
              <a:spcBef>
                <a:spcPct val="0"/>
              </a:spcBef>
            </a:pPr>
            <a:endParaRPr lang="fr-FR" sz="1600" dirty="0" smtClean="0"/>
          </a:p>
          <a:p>
            <a:pPr>
              <a:spcBef>
                <a:spcPct val="0"/>
              </a:spcBef>
            </a:pPr>
            <a:endParaRPr lang="fr-FR" sz="1600" dirty="0" smtClean="0"/>
          </a:p>
          <a:p>
            <a:pPr>
              <a:spcBef>
                <a:spcPct val="0"/>
              </a:spcBef>
            </a:pPr>
            <a:r>
              <a:rPr lang="fr-FR" sz="1600" dirty="0"/>
              <a:t/>
            </a:r>
            <a:br>
              <a:rPr lang="fr-FR" sz="1600" dirty="0"/>
            </a:br>
            <a:r>
              <a:rPr lang="fr-FR" sz="1600" dirty="0"/>
              <a:t/>
            </a:r>
            <a:br>
              <a:rPr lang="fr-FR" sz="1600" dirty="0"/>
            </a:br>
            <a:r>
              <a:rPr lang="fr-FR" sz="1600" dirty="0"/>
              <a:t/>
            </a:r>
            <a:br>
              <a:rPr lang="fr-FR" sz="1600" dirty="0"/>
            </a:br>
            <a:r>
              <a:rPr lang="fr-FR" sz="1600" dirty="0"/>
              <a:t/>
            </a:r>
            <a:br>
              <a:rPr lang="fr-FR" sz="1600" dirty="0"/>
            </a:br>
            <a:endParaRPr lang="fr-FR" dirty="0"/>
          </a:p>
        </p:txBody>
      </p:sp>
      <p:sp>
        <p:nvSpPr>
          <p:cNvPr id="4" name="Espace réservé du pied de page 3"/>
          <p:cNvSpPr>
            <a:spLocks noGrp="1"/>
          </p:cNvSpPr>
          <p:nvPr>
            <p:ph type="ftr" sz="quarter" idx="3"/>
          </p:nvPr>
        </p:nvSpPr>
        <p:spPr/>
        <p:txBody>
          <a:bodyPr/>
          <a:lstStyle/>
          <a:p>
            <a:pPr>
              <a:defRPr/>
            </a:pPr>
            <a:r>
              <a:rPr lang="fr-FR" dirty="0" smtClean="0"/>
              <a:t>Titre de la présentation</a:t>
            </a:r>
            <a:endParaRPr lang="fr-FR" dirty="0"/>
          </a:p>
        </p:txBody>
      </p:sp>
    </p:spTree>
    <p:extLst>
      <p:ext uri="{BB962C8B-B14F-4D97-AF65-F5344CB8AC3E}">
        <p14:creationId xmlns:p14="http://schemas.microsoft.com/office/powerpoint/2010/main" val="175442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43608" y="137632"/>
            <a:ext cx="7772400" cy="1470025"/>
          </a:xfrm>
        </p:spPr>
        <p:txBody>
          <a:bodyPr/>
          <a:lstStyle/>
          <a:p>
            <a:r>
              <a:rPr lang="fr-FR" dirty="0" smtClean="0"/>
              <a:t>PROCEDURE  MISSION HORS KDS Financée par l’ENSAM  (3/4)</a:t>
            </a:r>
            <a:endParaRPr lang="fr-FR" dirty="0"/>
          </a:p>
        </p:txBody>
      </p:sp>
      <p:sp>
        <p:nvSpPr>
          <p:cNvPr id="3" name="Sous-titre 2"/>
          <p:cNvSpPr>
            <a:spLocks noGrp="1"/>
          </p:cNvSpPr>
          <p:nvPr>
            <p:ph type="subTitle" idx="1"/>
          </p:nvPr>
        </p:nvSpPr>
        <p:spPr>
          <a:xfrm>
            <a:off x="683568" y="1578072"/>
            <a:ext cx="8132440" cy="4587232"/>
          </a:xfrm>
        </p:spPr>
        <p:txBody>
          <a:bodyPr/>
          <a:lstStyle/>
          <a:p>
            <a:pPr algn="l"/>
            <a:r>
              <a:rPr lang="fr-FR" sz="2000" dirty="0">
                <a:solidFill>
                  <a:schemeClr val="tx1"/>
                </a:solidFill>
                <a:ea typeface="ＭＳ Ｐゴシック" pitchFamily="-110" charset="-128"/>
              </a:rPr>
              <a:t>En  cas </a:t>
            </a:r>
            <a:r>
              <a:rPr lang="fr-FR" sz="2000" dirty="0">
                <a:solidFill>
                  <a:prstClr val="black"/>
                </a:solidFill>
                <a:ea typeface="ＭＳ Ｐゴシック" pitchFamily="-110" charset="-128"/>
              </a:rPr>
              <a:t>de </a:t>
            </a:r>
            <a:r>
              <a:rPr lang="fr-FR" sz="2000" dirty="0" smtClean="0">
                <a:solidFill>
                  <a:prstClr val="black"/>
                </a:solidFill>
                <a:ea typeface="ＭＳ Ｐゴシック" pitchFamily="-110" charset="-128"/>
              </a:rPr>
              <a:t>fermeture </a:t>
            </a:r>
            <a:r>
              <a:rPr lang="fr-FR" sz="2000" dirty="0">
                <a:solidFill>
                  <a:prstClr val="black"/>
                </a:solidFill>
                <a:ea typeface="ＭＳ Ｐゴシック" pitchFamily="-110" charset="-128"/>
              </a:rPr>
              <a:t>de l'application </a:t>
            </a:r>
            <a:r>
              <a:rPr lang="fr-FR" sz="2000" dirty="0" smtClean="0">
                <a:solidFill>
                  <a:prstClr val="black"/>
                </a:solidFill>
                <a:ea typeface="ＭＳ Ｐゴシック" pitchFamily="-110" charset="-128"/>
              </a:rPr>
              <a:t>KDS ou de demande qui ne correspond pas à l’offre présentée par KDS,   </a:t>
            </a:r>
            <a:r>
              <a:rPr lang="fr-FR" sz="2000" dirty="0">
                <a:solidFill>
                  <a:prstClr val="black"/>
                </a:solidFill>
                <a:ea typeface="ＭＳ Ｐゴシック" pitchFamily="-110" charset="-128"/>
              </a:rPr>
              <a:t>faire une procédure papier est toujours possible. </a:t>
            </a:r>
            <a:r>
              <a:rPr lang="fr-FR" sz="2000" dirty="0" smtClean="0">
                <a:solidFill>
                  <a:prstClr val="black"/>
                </a:solidFill>
                <a:ea typeface="ＭＳ Ｐゴシック" pitchFamily="-110" charset="-128"/>
              </a:rPr>
              <a:t> Les formulaires sont disponibles </a:t>
            </a:r>
            <a:r>
              <a:rPr lang="fr-FR" sz="2000" dirty="0">
                <a:solidFill>
                  <a:prstClr val="black"/>
                </a:solidFill>
                <a:ea typeface="ＭＳ Ｐゴシック" pitchFamily="-110" charset="-128"/>
              </a:rPr>
              <a:t>sur le site du laboratoire et  </a:t>
            </a:r>
            <a:r>
              <a:rPr lang="fr-FR" sz="2000" dirty="0" smtClean="0">
                <a:solidFill>
                  <a:prstClr val="black"/>
                </a:solidFill>
                <a:ea typeface="ＭＳ Ｐゴシック" pitchFamily="-110" charset="-128"/>
              </a:rPr>
              <a:t>ETRE, ou auprès de </a:t>
            </a:r>
            <a:r>
              <a:rPr lang="fr-FR" sz="2000" dirty="0">
                <a:solidFill>
                  <a:prstClr val="black"/>
                </a:solidFill>
                <a:ea typeface="ＭＳ Ｐゴシック" pitchFamily="-110" charset="-128"/>
              </a:rPr>
              <a:t>C</a:t>
            </a:r>
            <a:r>
              <a:rPr lang="fr-FR" sz="2000" dirty="0" smtClean="0">
                <a:solidFill>
                  <a:prstClr val="black"/>
                </a:solidFill>
                <a:ea typeface="ＭＳ Ｐゴシック" pitchFamily="-110" charset="-128"/>
              </a:rPr>
              <a:t>hristine Schrive.</a:t>
            </a:r>
          </a:p>
          <a:p>
            <a:endParaRPr lang="fr-FR" sz="2000" dirty="0">
              <a:solidFill>
                <a:prstClr val="black"/>
              </a:solidFill>
              <a:ea typeface="ＭＳ Ｐゴシック" pitchFamily="-110" charset="-128"/>
            </a:endParaRPr>
          </a:p>
          <a:p>
            <a:pPr marL="342900" indent="-342900" algn="l">
              <a:buFontTx/>
              <a:buChar char="-"/>
            </a:pPr>
            <a:r>
              <a:rPr lang="fr-FR" sz="2000" dirty="0" smtClean="0">
                <a:solidFill>
                  <a:prstClr val="black"/>
                </a:solidFill>
                <a:ea typeface="ＭＳ Ｐゴシック" pitchFamily="-110" charset="-128"/>
              </a:rPr>
              <a:t>Utiliser le </a:t>
            </a:r>
            <a:r>
              <a:rPr lang="fr-FR" sz="2000" dirty="0" smtClean="0">
                <a:solidFill>
                  <a:prstClr val="black"/>
                </a:solidFill>
                <a:ea typeface="ＭＳ Ｐゴシック" pitchFamily="-110" charset="-128"/>
              </a:rPr>
              <a:t>formulaire unique disponible sur le site du PIMM  «  ODM+ Demande Hors KDS » : Intranet/</a:t>
            </a:r>
            <a:r>
              <a:rPr lang="fr-FR" sz="2000" dirty="0" err="1" smtClean="0">
                <a:solidFill>
                  <a:prstClr val="black"/>
                </a:solidFill>
                <a:ea typeface="ＭＳ Ｐゴシック" pitchFamily="-110" charset="-128"/>
              </a:rPr>
              <a:t>Procedures</a:t>
            </a:r>
            <a:r>
              <a:rPr lang="fr-FR" sz="2000" dirty="0" smtClean="0">
                <a:solidFill>
                  <a:prstClr val="black"/>
                </a:solidFill>
                <a:ea typeface="ＭＳ Ｐゴシック" pitchFamily="-110" charset="-128"/>
              </a:rPr>
              <a:t>/Financier-missions-achats/ ENSAM </a:t>
            </a:r>
            <a:r>
              <a:rPr lang="fr-FR" sz="2000" dirty="0" err="1" smtClean="0">
                <a:solidFill>
                  <a:srgbClr val="7030A0"/>
                </a:solidFill>
                <a:hlinkClick r:id="rId2"/>
              </a:rPr>
              <a:t>ENSAM</a:t>
            </a:r>
            <a:r>
              <a:rPr lang="fr-FR" sz="2000" dirty="0" smtClean="0">
                <a:solidFill>
                  <a:srgbClr val="7030A0"/>
                </a:solidFill>
                <a:hlinkClick r:id="rId2"/>
              </a:rPr>
              <a:t> </a:t>
            </a:r>
            <a:r>
              <a:rPr lang="fr-FR" sz="2000" dirty="0">
                <a:solidFill>
                  <a:srgbClr val="7030A0"/>
                </a:solidFill>
                <a:hlinkClick r:id="rId2"/>
              </a:rPr>
              <a:t>| Procédés et Ingénierie en Mécanique et Matériaux (artsetmetiers.fr)</a:t>
            </a:r>
            <a:endParaRPr lang="fr-FR" sz="2000" dirty="0" smtClean="0">
              <a:solidFill>
                <a:srgbClr val="7030A0"/>
              </a:solidFill>
              <a:ea typeface="ＭＳ Ｐゴシック" pitchFamily="-110" charset="-128"/>
            </a:endParaRPr>
          </a:p>
          <a:p>
            <a:pPr marL="342900" indent="-342900" algn="l">
              <a:buFontTx/>
              <a:buChar char="-"/>
            </a:pPr>
            <a:r>
              <a:rPr lang="fr-FR" sz="2000" dirty="0" smtClean="0">
                <a:solidFill>
                  <a:prstClr val="black"/>
                </a:solidFill>
                <a:ea typeface="ＭＳ Ｐゴシック" pitchFamily="-110" charset="-128"/>
              </a:rPr>
              <a:t>La demande est signée et remplie par l’intéressé et de son supérieur hiérarchique ou direction du laboratoire. Les frais et les horaires de transport doivent être vérifiés sur internet et reportés sur le formulaire.</a:t>
            </a:r>
            <a:endParaRPr lang="fr-FR" sz="2000" dirty="0">
              <a:solidFill>
                <a:prstClr val="black"/>
              </a:solidFill>
              <a:ea typeface="ＭＳ Ｐゴシック" pitchFamily="-110" charset="-128"/>
            </a:endParaRPr>
          </a:p>
          <a:p>
            <a:pPr algn="l"/>
            <a:r>
              <a:rPr lang="fr-FR" sz="2000" dirty="0" smtClean="0">
                <a:solidFill>
                  <a:prstClr val="black"/>
                </a:solidFill>
                <a:ea typeface="ＭＳ Ｐゴシック" pitchFamily="-110" charset="-128"/>
              </a:rPr>
              <a:t>Christine </a:t>
            </a:r>
            <a:r>
              <a:rPr lang="fr-FR" sz="2000" dirty="0" smtClean="0">
                <a:solidFill>
                  <a:prstClr val="black"/>
                </a:solidFill>
                <a:ea typeface="ＭＳ Ｐゴシック" pitchFamily="-110" charset="-128"/>
              </a:rPr>
              <a:t>Schrive fera le lien avec le </a:t>
            </a:r>
            <a:r>
              <a:rPr lang="fr-FR" sz="2000" dirty="0" smtClean="0">
                <a:solidFill>
                  <a:prstClr val="black"/>
                </a:solidFill>
                <a:ea typeface="ＭＳ Ｐゴシック" pitchFamily="-110" charset="-128"/>
              </a:rPr>
              <a:t>service mission </a:t>
            </a:r>
            <a:r>
              <a:rPr lang="fr-FR" sz="2000" dirty="0" smtClean="0">
                <a:solidFill>
                  <a:prstClr val="black"/>
                </a:solidFill>
                <a:ea typeface="ＭＳ Ｐゴシック" pitchFamily="-110" charset="-128"/>
              </a:rPr>
              <a:t>de l’ENSAM.</a:t>
            </a:r>
            <a:endParaRPr lang="fr-FR" sz="2000" dirty="0"/>
          </a:p>
          <a:p>
            <a:endParaRPr lang="fr-FR" dirty="0"/>
          </a:p>
        </p:txBody>
      </p:sp>
      <p:sp>
        <p:nvSpPr>
          <p:cNvPr id="4" name="Espace réservé du pied de page 3"/>
          <p:cNvSpPr>
            <a:spLocks noGrp="1"/>
          </p:cNvSpPr>
          <p:nvPr>
            <p:ph type="ftr" sz="quarter" idx="11"/>
          </p:nvPr>
        </p:nvSpPr>
        <p:spPr/>
        <p:txBody>
          <a:bodyPr/>
          <a:lstStyle/>
          <a:p>
            <a:pPr eaLnBrk="0" fontAlgn="base" hangingPunct="0">
              <a:spcBef>
                <a:spcPct val="0"/>
              </a:spcBef>
              <a:spcAft>
                <a:spcPct val="0"/>
              </a:spcAft>
            </a:pPr>
            <a:endParaRPr lang="fr-FR" sz="2400">
              <a:solidFill>
                <a:prstClr val="black"/>
              </a:solidFill>
              <a:ea typeface="ＭＳ Ｐゴシック" pitchFamily="-110" charset="-128"/>
            </a:endParaRPr>
          </a:p>
        </p:txBody>
      </p:sp>
      <p:sp>
        <p:nvSpPr>
          <p:cNvPr id="5" name="Espace réservé du numéro de diapositive 4"/>
          <p:cNvSpPr>
            <a:spLocks noGrp="1"/>
          </p:cNvSpPr>
          <p:nvPr>
            <p:ph type="sldNum" sz="quarter" idx="12"/>
          </p:nvPr>
        </p:nvSpPr>
        <p:spPr/>
        <p:txBody>
          <a:bodyPr/>
          <a:lstStyle/>
          <a:p>
            <a:pPr eaLnBrk="0" fontAlgn="base" hangingPunct="0">
              <a:spcBef>
                <a:spcPct val="0"/>
              </a:spcBef>
              <a:spcAft>
                <a:spcPct val="0"/>
              </a:spcAft>
            </a:pPr>
            <a:fld id="{51C95E05-D42F-4079-AFF9-25B0616FC185}" type="slidenum">
              <a:rPr lang="fr-FR" sz="2400" smtClean="0">
                <a:solidFill>
                  <a:prstClr val="black"/>
                </a:solidFill>
                <a:ea typeface="ＭＳ Ｐゴシック" pitchFamily="-110" charset="-128"/>
              </a:rPr>
              <a:pPr eaLnBrk="0" fontAlgn="base" hangingPunct="0">
                <a:spcBef>
                  <a:spcPct val="0"/>
                </a:spcBef>
                <a:spcAft>
                  <a:spcPct val="0"/>
                </a:spcAft>
              </a:pPr>
              <a:t>3</a:t>
            </a:fld>
            <a:endParaRPr lang="fr-FR" sz="2400">
              <a:solidFill>
                <a:prstClr val="black"/>
              </a:solidFill>
              <a:ea typeface="ＭＳ Ｐゴシック" pitchFamily="-110" charset="-128"/>
            </a:endParaRPr>
          </a:p>
        </p:txBody>
      </p:sp>
      <p:sp>
        <p:nvSpPr>
          <p:cNvPr id="6" name="Rectangle 5"/>
          <p:cNvSpPr/>
          <p:nvPr/>
        </p:nvSpPr>
        <p:spPr>
          <a:xfrm>
            <a:off x="2286000" y="2213283"/>
            <a:ext cx="4572000" cy="461665"/>
          </a:xfrm>
          <a:prstGeom prst="rect">
            <a:avLst/>
          </a:prstGeom>
        </p:spPr>
        <p:txBody>
          <a:bodyPr>
            <a:spAutoFit/>
          </a:bodyPr>
          <a:lstStyle/>
          <a:p>
            <a:endParaRPr lang="fr-FR" dirty="0"/>
          </a:p>
        </p:txBody>
      </p:sp>
    </p:spTree>
    <p:extLst>
      <p:ext uri="{BB962C8B-B14F-4D97-AF65-F5344CB8AC3E}">
        <p14:creationId xmlns:p14="http://schemas.microsoft.com/office/powerpoint/2010/main" val="1814971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143579" y="3421206"/>
            <a:ext cx="3095473" cy="461665"/>
          </a:xfrm>
          <a:prstGeom prst="rect">
            <a:avLst/>
          </a:prstGeom>
          <a:noFill/>
        </p:spPr>
        <p:txBody>
          <a:bodyPr wrap="square" rtlCol="0">
            <a:spAutoFit/>
          </a:bodyPr>
          <a:lstStyle/>
          <a:p>
            <a:pPr eaLnBrk="0" fontAlgn="base" hangingPunct="0">
              <a:spcBef>
                <a:spcPct val="0"/>
              </a:spcBef>
              <a:spcAft>
                <a:spcPct val="0"/>
              </a:spcAft>
            </a:pPr>
            <a:r>
              <a:rPr lang="fr-FR" sz="2400" b="1" dirty="0">
                <a:solidFill>
                  <a:srgbClr val="C00000"/>
                </a:solidFill>
                <a:ea typeface="ＭＳ Ｐゴシック" pitchFamily="-110" charset="-128"/>
              </a:rPr>
              <a:t>Retour de mission : </a:t>
            </a:r>
          </a:p>
        </p:txBody>
      </p:sp>
      <p:sp>
        <p:nvSpPr>
          <p:cNvPr id="11" name="ZoneTexte 10"/>
          <p:cNvSpPr txBox="1"/>
          <p:nvPr/>
        </p:nvSpPr>
        <p:spPr>
          <a:xfrm>
            <a:off x="143579" y="1261755"/>
            <a:ext cx="2573499" cy="461665"/>
          </a:xfrm>
          <a:prstGeom prst="rect">
            <a:avLst/>
          </a:prstGeom>
          <a:noFill/>
        </p:spPr>
        <p:txBody>
          <a:bodyPr wrap="square" rtlCol="0">
            <a:spAutoFit/>
          </a:bodyPr>
          <a:lstStyle/>
          <a:p>
            <a:pPr eaLnBrk="0" fontAlgn="base" hangingPunct="0">
              <a:spcBef>
                <a:spcPct val="0"/>
              </a:spcBef>
              <a:spcAft>
                <a:spcPct val="0"/>
              </a:spcAft>
            </a:pPr>
            <a:r>
              <a:rPr lang="fr-FR" sz="2400" b="1" dirty="0">
                <a:solidFill>
                  <a:srgbClr val="C00000"/>
                </a:solidFill>
                <a:ea typeface="ＭＳ Ｐゴシック" pitchFamily="-110" charset="-128"/>
              </a:rPr>
              <a:t>Mission : </a:t>
            </a:r>
          </a:p>
        </p:txBody>
      </p:sp>
      <p:sp>
        <p:nvSpPr>
          <p:cNvPr id="12" name="ZoneTexte 11"/>
          <p:cNvSpPr txBox="1"/>
          <p:nvPr/>
        </p:nvSpPr>
        <p:spPr>
          <a:xfrm>
            <a:off x="285969" y="1707868"/>
            <a:ext cx="8498031" cy="1692771"/>
          </a:xfrm>
          <a:prstGeom prst="rect">
            <a:avLst/>
          </a:prstGeom>
          <a:noFill/>
        </p:spPr>
        <p:txBody>
          <a:bodyPr wrap="square" rtlCol="0">
            <a:spAutoFit/>
          </a:bodyPr>
          <a:lstStyle/>
          <a:p>
            <a:pPr eaLnBrk="0" fontAlgn="base" hangingPunct="0">
              <a:spcBef>
                <a:spcPct val="0"/>
              </a:spcBef>
              <a:spcAft>
                <a:spcPct val="0"/>
              </a:spcAft>
            </a:pPr>
            <a:r>
              <a:rPr lang="fr-FR" sz="2400" dirty="0">
                <a:solidFill>
                  <a:prstClr val="black"/>
                </a:solidFill>
                <a:ea typeface="ＭＳ Ｐゴシック" pitchFamily="-110" charset="-128"/>
              </a:rPr>
              <a:t>Conserver toutes les pièces justificatives : billets de transports compostés, notes de taxis, tickets de parking, facture d'hôtel et de restaurant </a:t>
            </a:r>
            <a:r>
              <a:rPr lang="fr-FR" sz="2400" dirty="0" smtClean="0">
                <a:solidFill>
                  <a:prstClr val="black"/>
                </a:solidFill>
                <a:ea typeface="ＭＳ Ｐゴシック" pitchFamily="-110" charset="-128"/>
              </a:rPr>
              <a:t>…</a:t>
            </a:r>
          </a:p>
          <a:p>
            <a:pPr eaLnBrk="0" fontAlgn="base" hangingPunct="0">
              <a:spcBef>
                <a:spcPct val="0"/>
              </a:spcBef>
              <a:spcAft>
                <a:spcPct val="0"/>
              </a:spcAft>
            </a:pPr>
            <a:r>
              <a:rPr lang="fr-FR" sz="1600" dirty="0" smtClean="0">
                <a:solidFill>
                  <a:prstClr val="black"/>
                </a:solidFill>
                <a:ea typeface="ＭＳ Ｐゴシック" pitchFamily="-110" charset="-128"/>
              </a:rPr>
              <a:t>N.B</a:t>
            </a:r>
            <a:r>
              <a:rPr lang="fr-FR" sz="1600" dirty="0">
                <a:solidFill>
                  <a:prstClr val="black"/>
                </a:solidFill>
                <a:ea typeface="ＭＳ Ｐゴシック" pitchFamily="-110" charset="-128"/>
              </a:rPr>
              <a:t>. : les reçus de carte bancaire ne sont pas valables. </a:t>
            </a:r>
          </a:p>
          <a:p>
            <a:pPr eaLnBrk="0" fontAlgn="base" hangingPunct="0">
              <a:spcBef>
                <a:spcPct val="0"/>
              </a:spcBef>
              <a:spcAft>
                <a:spcPct val="0"/>
              </a:spcAft>
            </a:pPr>
            <a:r>
              <a:rPr lang="fr-FR" sz="1600" dirty="0">
                <a:solidFill>
                  <a:prstClr val="black"/>
                </a:solidFill>
                <a:ea typeface="ＭＳ Ｐゴシック" pitchFamily="-110" charset="-128"/>
              </a:rPr>
              <a:t>N.B. : les remboursements se font aux frais </a:t>
            </a:r>
            <a:r>
              <a:rPr lang="fr-FR" sz="1600" dirty="0" smtClean="0">
                <a:solidFill>
                  <a:prstClr val="black"/>
                </a:solidFill>
                <a:ea typeface="ＭＳ Ｐゴシック" pitchFamily="-110" charset="-128"/>
              </a:rPr>
              <a:t>réels avec plafonnement au forfait</a:t>
            </a:r>
            <a:r>
              <a:rPr lang="fr-FR" sz="1600" dirty="0" smtClean="0">
                <a:solidFill>
                  <a:prstClr val="black"/>
                </a:solidFill>
                <a:ea typeface="ＭＳ Ｐゴシック" pitchFamily="-110" charset="-128"/>
              </a:rPr>
              <a:t>.</a:t>
            </a:r>
            <a:endParaRPr lang="fr-FR" sz="1600" dirty="0">
              <a:solidFill>
                <a:prstClr val="black"/>
              </a:solidFill>
              <a:ea typeface="ＭＳ Ｐゴシック" pitchFamily="-110" charset="-128"/>
            </a:endParaRPr>
          </a:p>
        </p:txBody>
      </p:sp>
      <p:sp>
        <p:nvSpPr>
          <p:cNvPr id="8" name="ZoneTexte 7"/>
          <p:cNvSpPr txBox="1"/>
          <p:nvPr/>
        </p:nvSpPr>
        <p:spPr>
          <a:xfrm>
            <a:off x="2717078" y="222927"/>
            <a:ext cx="5899168" cy="461665"/>
          </a:xfrm>
          <a:prstGeom prst="rect">
            <a:avLst/>
          </a:prstGeom>
          <a:noFill/>
        </p:spPr>
        <p:txBody>
          <a:bodyPr wrap="square" rtlCol="0">
            <a:spAutoFit/>
          </a:bodyPr>
          <a:lstStyle/>
          <a:p>
            <a:pPr algn="ctr" eaLnBrk="0" hangingPunct="0"/>
            <a:r>
              <a:rPr lang="fr-FR" dirty="0">
                <a:solidFill>
                  <a:srgbClr val="FF0000"/>
                </a:solidFill>
                <a:ea typeface="ＭＳ Ｐゴシック" pitchFamily="-110" charset="-128"/>
              </a:rPr>
              <a:t>Mission financée par l'ENSAM </a:t>
            </a:r>
            <a:r>
              <a:rPr lang="fr-FR" dirty="0" smtClean="0">
                <a:solidFill>
                  <a:srgbClr val="FF0000"/>
                </a:solidFill>
                <a:ea typeface="ＭＳ Ｐゴシック" pitchFamily="-110" charset="-128"/>
              </a:rPr>
              <a:t>(4/4)</a:t>
            </a:r>
            <a:endParaRPr lang="fr-FR" sz="2400" b="1" dirty="0">
              <a:solidFill>
                <a:srgbClr val="FF0000"/>
              </a:solidFill>
              <a:ea typeface="ＭＳ Ｐゴシック" pitchFamily="-110" charset="-128"/>
            </a:endParaRPr>
          </a:p>
        </p:txBody>
      </p:sp>
      <p:sp>
        <p:nvSpPr>
          <p:cNvPr id="2" name="ZoneTexte 1"/>
          <p:cNvSpPr txBox="1"/>
          <p:nvPr/>
        </p:nvSpPr>
        <p:spPr>
          <a:xfrm>
            <a:off x="285969" y="3903438"/>
            <a:ext cx="8246471" cy="1754326"/>
          </a:xfrm>
          <a:prstGeom prst="rect">
            <a:avLst/>
          </a:prstGeom>
          <a:noFill/>
        </p:spPr>
        <p:txBody>
          <a:bodyPr wrap="square" rtlCol="0">
            <a:spAutoFit/>
          </a:bodyPr>
          <a:lstStyle/>
          <a:p>
            <a:r>
              <a:rPr lang="fr-FR" dirty="0"/>
              <a:t>L’ENSAM applique des indemnités forfaitaires d’hébergement et de </a:t>
            </a:r>
            <a:r>
              <a:rPr lang="fr-FR" dirty="0" smtClean="0"/>
              <a:t>repas (information disponible sur le site de l’ENSAM/ Partir en mission). </a:t>
            </a:r>
            <a:endParaRPr lang="fr-FR" dirty="0"/>
          </a:p>
          <a:p>
            <a:r>
              <a:rPr lang="fr-FR" sz="1800" dirty="0" smtClean="0">
                <a:solidFill>
                  <a:srgbClr val="7030A0"/>
                </a:solidFill>
              </a:rPr>
              <a:t>Ces frais ne doivent pas figurés dans la demande de remboursement des frais, ils vous seront versés automatiquement par l’ENSAM.</a:t>
            </a:r>
          </a:p>
        </p:txBody>
      </p:sp>
    </p:spTree>
    <p:extLst>
      <p:ext uri="{BB962C8B-B14F-4D97-AF65-F5344CB8AC3E}">
        <p14:creationId xmlns:p14="http://schemas.microsoft.com/office/powerpoint/2010/main" val="23831389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285969" y="1707868"/>
            <a:ext cx="8498031" cy="707886"/>
          </a:xfrm>
          <a:prstGeom prst="rect">
            <a:avLst/>
          </a:prstGeom>
          <a:noFill/>
        </p:spPr>
        <p:txBody>
          <a:bodyPr wrap="square" rtlCol="0">
            <a:spAutoFit/>
          </a:bodyPr>
          <a:lstStyle/>
          <a:p>
            <a:pPr eaLnBrk="0" fontAlgn="base" hangingPunct="0">
              <a:spcBef>
                <a:spcPct val="0"/>
              </a:spcBef>
              <a:spcAft>
                <a:spcPct val="0"/>
              </a:spcAft>
            </a:pPr>
            <a:endParaRPr lang="fr-FR" sz="1600" dirty="0">
              <a:solidFill>
                <a:prstClr val="black"/>
              </a:solidFill>
              <a:ea typeface="ＭＳ Ｐゴシック" pitchFamily="-110" charset="-128"/>
            </a:endParaRPr>
          </a:p>
          <a:p>
            <a:pPr eaLnBrk="0" fontAlgn="base" hangingPunct="0">
              <a:spcBef>
                <a:spcPct val="0"/>
              </a:spcBef>
              <a:spcAft>
                <a:spcPct val="0"/>
              </a:spcAft>
            </a:pPr>
            <a:endParaRPr lang="fr-FR" sz="2400" dirty="0">
              <a:solidFill>
                <a:prstClr val="black"/>
              </a:solidFill>
              <a:ea typeface="ＭＳ Ｐゴシック" pitchFamily="-110" charset="-128"/>
            </a:endParaRPr>
          </a:p>
        </p:txBody>
      </p:sp>
      <p:sp>
        <p:nvSpPr>
          <p:cNvPr id="8" name="ZoneTexte 7"/>
          <p:cNvSpPr txBox="1"/>
          <p:nvPr/>
        </p:nvSpPr>
        <p:spPr>
          <a:xfrm>
            <a:off x="2717078" y="222927"/>
            <a:ext cx="5899168" cy="461665"/>
          </a:xfrm>
          <a:prstGeom prst="rect">
            <a:avLst/>
          </a:prstGeom>
          <a:noFill/>
        </p:spPr>
        <p:txBody>
          <a:bodyPr wrap="square" rtlCol="0">
            <a:spAutoFit/>
          </a:bodyPr>
          <a:lstStyle/>
          <a:p>
            <a:pPr algn="ctr" eaLnBrk="0" hangingPunct="0"/>
            <a:r>
              <a:rPr lang="fr-FR" dirty="0">
                <a:solidFill>
                  <a:srgbClr val="FF0000"/>
                </a:solidFill>
                <a:ea typeface="ＭＳ Ｐゴシック" pitchFamily="-110" charset="-128"/>
              </a:rPr>
              <a:t>Mission financée par l'ENSAM </a:t>
            </a:r>
            <a:r>
              <a:rPr lang="fr-FR" dirty="0" smtClean="0">
                <a:solidFill>
                  <a:srgbClr val="FF0000"/>
                </a:solidFill>
                <a:ea typeface="ＭＳ Ｐゴシック" pitchFamily="-110" charset="-128"/>
              </a:rPr>
              <a:t>(4/4)</a:t>
            </a:r>
            <a:endParaRPr lang="fr-FR" sz="2400" b="1" dirty="0">
              <a:solidFill>
                <a:srgbClr val="FF0000"/>
              </a:solidFill>
              <a:ea typeface="ＭＳ Ｐゴシック" pitchFamily="-110" charset="-128"/>
            </a:endParaRPr>
          </a:p>
        </p:txBody>
      </p:sp>
      <p:sp>
        <p:nvSpPr>
          <p:cNvPr id="2" name="ZoneTexte 1"/>
          <p:cNvSpPr txBox="1"/>
          <p:nvPr/>
        </p:nvSpPr>
        <p:spPr>
          <a:xfrm>
            <a:off x="539552" y="1268760"/>
            <a:ext cx="7848872" cy="4493538"/>
          </a:xfrm>
          <a:prstGeom prst="rect">
            <a:avLst/>
          </a:prstGeom>
          <a:noFill/>
        </p:spPr>
        <p:txBody>
          <a:bodyPr wrap="square" rtlCol="0">
            <a:spAutoFit/>
          </a:bodyPr>
          <a:lstStyle/>
          <a:p>
            <a:endParaRPr lang="fr-FR" dirty="0"/>
          </a:p>
          <a:p>
            <a:r>
              <a:rPr lang="fr-FR" dirty="0"/>
              <a:t>Lorsque le montant total des frais </a:t>
            </a:r>
            <a:r>
              <a:rPr lang="fr-FR" dirty="0" smtClean="0"/>
              <a:t>(hors hébergement et repas) </a:t>
            </a:r>
            <a:r>
              <a:rPr lang="fr-FR" dirty="0" smtClean="0">
                <a:solidFill>
                  <a:srgbClr val="7030A0"/>
                </a:solidFill>
              </a:rPr>
              <a:t>ne </a:t>
            </a:r>
            <a:r>
              <a:rPr lang="fr-FR" dirty="0">
                <a:solidFill>
                  <a:srgbClr val="7030A0"/>
                </a:solidFill>
              </a:rPr>
              <a:t>dépasse pas 30 euros</a:t>
            </a:r>
            <a:r>
              <a:rPr lang="fr-FR" dirty="0"/>
              <a:t>, vous transmettez par mail vos </a:t>
            </a:r>
            <a:r>
              <a:rPr lang="fr-FR" dirty="0" smtClean="0"/>
              <a:t>justificatifs, le RIB </a:t>
            </a:r>
            <a:r>
              <a:rPr lang="fr-FR" dirty="0"/>
              <a:t>et la note de frais que vous trouverez sur le site du PIMM  : service.missions@ensam.eu</a:t>
            </a:r>
          </a:p>
          <a:p>
            <a:endParaRPr lang="fr-FR" dirty="0"/>
          </a:p>
          <a:p>
            <a:r>
              <a:rPr lang="fr-FR" dirty="0" smtClean="0"/>
              <a:t>Lorsque le montant total des frais (hors hébergement et repas) </a:t>
            </a:r>
            <a:r>
              <a:rPr lang="fr-FR" dirty="0" smtClean="0">
                <a:solidFill>
                  <a:srgbClr val="7030A0"/>
                </a:solidFill>
              </a:rPr>
              <a:t>dépasse 30 euros</a:t>
            </a:r>
            <a:r>
              <a:rPr lang="fr-FR" dirty="0" smtClean="0"/>
              <a:t>. La note de frais, le RIB et les documents originaux sont envoyés par courrier :</a:t>
            </a:r>
          </a:p>
          <a:p>
            <a:r>
              <a:rPr lang="fr-FR" sz="1400" b="1" dirty="0" smtClean="0"/>
              <a:t>ENSAM</a:t>
            </a:r>
          </a:p>
          <a:p>
            <a:r>
              <a:rPr lang="fr-FR" sz="1400" b="1" dirty="0" smtClean="0"/>
              <a:t>Service Missions</a:t>
            </a:r>
          </a:p>
          <a:p>
            <a:r>
              <a:rPr lang="fr-FR" sz="1400" b="1" dirty="0" smtClean="0"/>
              <a:t>2 </a:t>
            </a:r>
            <a:r>
              <a:rPr lang="fr-FR" sz="1400" b="1" dirty="0" err="1" smtClean="0"/>
              <a:t>Bvd</a:t>
            </a:r>
            <a:r>
              <a:rPr lang="fr-FR" sz="1400" b="1" dirty="0" smtClean="0"/>
              <a:t> du </a:t>
            </a:r>
            <a:r>
              <a:rPr lang="fr-FR" sz="1400" b="1" dirty="0" err="1" smtClean="0"/>
              <a:t>Ronceray</a:t>
            </a:r>
            <a:endParaRPr lang="fr-FR" sz="1400" b="1" dirty="0" smtClean="0"/>
          </a:p>
          <a:p>
            <a:r>
              <a:rPr lang="fr-FR" sz="1400" b="1" dirty="0" smtClean="0"/>
              <a:t>BP 93525</a:t>
            </a:r>
          </a:p>
          <a:p>
            <a:r>
              <a:rPr lang="fr-FR" sz="1400" b="1" dirty="0" smtClean="0"/>
              <a:t>49035 ANGERS Cedex 01</a:t>
            </a:r>
            <a:endParaRPr lang="fr-FR" sz="1400" b="1" dirty="0"/>
          </a:p>
        </p:txBody>
      </p:sp>
    </p:spTree>
    <p:extLst>
      <p:ext uri="{BB962C8B-B14F-4D97-AF65-F5344CB8AC3E}">
        <p14:creationId xmlns:p14="http://schemas.microsoft.com/office/powerpoint/2010/main" val="2107984242"/>
      </p:ext>
    </p:extLst>
  </p:cSld>
  <p:clrMapOvr>
    <a:masterClrMapping/>
  </p:clrMapOvr>
  <p:timing>
    <p:tnLst>
      <p:par>
        <p:cTn id="1" dur="indefinite" restart="never" nodeType="tmRoot"/>
      </p:par>
    </p:tnLst>
  </p:timing>
</p:sld>
</file>

<file path=ppt/theme/theme1.xml><?xml version="1.0" encoding="utf-8"?>
<a:theme xmlns:a="http://schemas.openxmlformats.org/drawingml/2006/main" name="Présentation PIMM">
  <a:themeElements>
    <a:clrScheme name="Foyer">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Nouvelle présentation">
      <a:majorFont>
        <a:latin typeface="Times"/>
        <a:ea typeface=""/>
        <a:cs typeface=""/>
      </a:majorFont>
      <a:minorFont>
        <a:latin typeface="Times"/>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chemeClr val="tx1"/>
            </a:solidFill>
            <a:effectLst/>
            <a:latin typeface="Times" pitchFamily="-11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chemeClr val="tx1"/>
            </a:solidFill>
            <a:effectLst/>
            <a:latin typeface="Times" pitchFamily="-111" charset="0"/>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27052</TotalTime>
  <Words>567</Words>
  <Application>Microsoft Office PowerPoint</Application>
  <PresentationFormat>Affichage à l'écran (4:3)</PresentationFormat>
  <Paragraphs>45</Paragraphs>
  <Slides>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vt:i4>
      </vt:variant>
    </vt:vector>
  </HeadingPairs>
  <TitlesOfParts>
    <vt:vector size="11" baseType="lpstr">
      <vt:lpstr>ＭＳ Ｐゴシック</vt:lpstr>
      <vt:lpstr>Arial</vt:lpstr>
      <vt:lpstr>Calibri</vt:lpstr>
      <vt:lpstr>Cambria</vt:lpstr>
      <vt:lpstr>Times</vt:lpstr>
      <vt:lpstr>Présentation PIMM</vt:lpstr>
      <vt:lpstr>Mission financée par l'ENSAM (1/4) LE SITE KDS – mis à jour 12/01/223</vt:lpstr>
      <vt:lpstr>Mission financée par l'ENSAM (2/4) LE SITE KDS</vt:lpstr>
      <vt:lpstr>PROCEDURE  MISSION HORS KDS Financée par l’ENSAM  (3/4)</vt:lpstr>
      <vt:lpstr>Présentation PowerPoint</vt:lpstr>
      <vt:lpstr>Présentation PowerPoint</vt:lpstr>
    </vt:vector>
  </TitlesOfParts>
  <Company>CNRS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Thierry BRETHEAU</dc:creator>
  <cp:lastModifiedBy>SCHRIVE Christine</cp:lastModifiedBy>
  <cp:revision>700</cp:revision>
  <cp:lastPrinted>2011-11-20T20:34:33Z</cp:lastPrinted>
  <dcterms:created xsi:type="dcterms:W3CDTF">2010-04-14T15:30:15Z</dcterms:created>
  <dcterms:modified xsi:type="dcterms:W3CDTF">2023-01-12T14:17:43Z</dcterms:modified>
</cp:coreProperties>
</file>